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59" r:id="rId6"/>
    <p:sldId id="269" r:id="rId7"/>
    <p:sldId id="261" r:id="rId8"/>
    <p:sldId id="262" r:id="rId9"/>
    <p:sldId id="263" r:id="rId10"/>
    <p:sldId id="264" r:id="rId11"/>
    <p:sldId id="270" r:id="rId12"/>
    <p:sldId id="265" r:id="rId13"/>
    <p:sldId id="266" r:id="rId14"/>
    <p:sldId id="267" r:id="rId15"/>
    <p:sldId id="268" r:id="rId16"/>
    <p:sldId id="278" r:id="rId17"/>
    <p:sldId id="271" r:id="rId18"/>
    <p:sldId id="277" r:id="rId19"/>
    <p:sldId id="276" r:id="rId20"/>
    <p:sldId id="273" r:id="rId21"/>
    <p:sldId id="279"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7B4E9-200F-D345-A617-1411F180844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7B4E9-200F-D345-A617-1411F180844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7B4E9-200F-D345-A617-1411F180844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7B4E9-200F-D345-A617-1411F180844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7B4E9-200F-D345-A617-1411F180844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7B4E9-200F-D345-A617-1411F1808441}"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7B4E9-200F-D345-A617-1411F1808441}"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7B4E9-200F-D345-A617-1411F1808441}"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7B4E9-200F-D345-A617-1411F1808441}"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7B4E9-200F-D345-A617-1411F1808441}"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7B4E9-200F-D345-A617-1411F1808441}"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98DE2-C08D-764A-AD4A-D0DAFA5035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7B4E9-200F-D345-A617-1411F1808441}" type="datetimeFigureOut">
              <a:rPr lang="en-US" smtClean="0"/>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98DE2-C08D-764A-AD4A-D0DAFA5035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04825"/>
            <a:ext cx="7772400" cy="1470025"/>
          </a:xfrm>
        </p:spPr>
        <p:txBody>
          <a:bodyPr/>
          <a:lstStyle/>
          <a:p>
            <a:r>
              <a:rPr lang="en-US" dirty="0" smtClean="0"/>
              <a:t>7</a:t>
            </a:r>
            <a:r>
              <a:rPr lang="en-US" baseline="30000" dirty="0" smtClean="0"/>
              <a:t>th</a:t>
            </a:r>
            <a:r>
              <a:rPr lang="en-US" dirty="0" smtClean="0"/>
              <a:t> and 8</a:t>
            </a:r>
            <a:r>
              <a:rPr lang="en-US" baseline="30000" dirty="0" smtClean="0"/>
              <a:t>th</a:t>
            </a:r>
            <a:r>
              <a:rPr lang="en-US" dirty="0" smtClean="0"/>
              <a:t> Grade First Aid</a:t>
            </a:r>
            <a:endParaRPr lang="en-US" dirty="0"/>
          </a:p>
        </p:txBody>
      </p:sp>
      <p:sp>
        <p:nvSpPr>
          <p:cNvPr id="5" name="Subtitle 4"/>
          <p:cNvSpPr>
            <a:spLocks noGrp="1"/>
          </p:cNvSpPr>
          <p:nvPr>
            <p:ph type="subTitle" idx="1"/>
          </p:nvPr>
        </p:nvSpPr>
        <p:spPr>
          <a:xfrm>
            <a:off x="1371600" y="5105400"/>
            <a:ext cx="6400800" cy="1752600"/>
          </a:xfrm>
        </p:spPr>
        <p:txBody>
          <a:bodyPr/>
          <a:lstStyle/>
          <a:p>
            <a:r>
              <a:rPr lang="en-US" dirty="0" smtClean="0"/>
              <a:t>Mrs. McWilliams</a:t>
            </a:r>
            <a:endParaRPr lang="en-US" dirty="0"/>
          </a:p>
        </p:txBody>
      </p:sp>
      <p:pic>
        <p:nvPicPr>
          <p:cNvPr id="6" name="Picture 5"/>
          <p:cNvPicPr>
            <a:picLocks noChangeAspect="1"/>
          </p:cNvPicPr>
          <p:nvPr/>
        </p:nvPicPr>
        <p:blipFill>
          <a:blip r:embed="rId2"/>
          <a:stretch>
            <a:fillRect/>
          </a:stretch>
        </p:blipFill>
        <p:spPr>
          <a:xfrm>
            <a:off x="3215810" y="1974850"/>
            <a:ext cx="2794000" cy="2908300"/>
          </a:xfrm>
          <a:prstGeom prst="rect">
            <a:avLst/>
          </a:prstGeom>
        </p:spPr>
      </p:pic>
      <p:pic>
        <p:nvPicPr>
          <p:cNvPr id="7" name="Picture 6"/>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RICE Method</a:t>
            </a:r>
            <a:endParaRPr lang="en-US" sz="60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p:txBody>
          <a:bodyPr>
            <a:normAutofit/>
          </a:bodyPr>
          <a:lstStyle/>
          <a:p>
            <a:r>
              <a:rPr lang="en-US" sz="6000" dirty="0" smtClean="0">
                <a:solidFill>
                  <a:srgbClr val="FF0000"/>
                </a:solidFill>
              </a:rPr>
              <a:t>R</a:t>
            </a:r>
            <a:r>
              <a:rPr lang="en-US" sz="6000" dirty="0" smtClean="0"/>
              <a:t>: Rest</a:t>
            </a:r>
          </a:p>
          <a:p>
            <a:r>
              <a:rPr lang="en-US" sz="6000" dirty="0" smtClean="0">
                <a:solidFill>
                  <a:srgbClr val="FF0000"/>
                </a:solidFill>
              </a:rPr>
              <a:t>I</a:t>
            </a:r>
            <a:r>
              <a:rPr lang="en-US" sz="6000" dirty="0" smtClean="0"/>
              <a:t>: Ice</a:t>
            </a:r>
          </a:p>
          <a:p>
            <a:r>
              <a:rPr lang="en-US" sz="6000" dirty="0" smtClean="0">
                <a:solidFill>
                  <a:srgbClr val="FF0000"/>
                </a:solidFill>
              </a:rPr>
              <a:t>C</a:t>
            </a:r>
            <a:r>
              <a:rPr lang="en-US" sz="6000" dirty="0" smtClean="0"/>
              <a:t>: Compression</a:t>
            </a:r>
          </a:p>
          <a:p>
            <a:r>
              <a:rPr lang="en-US" sz="6000" dirty="0" smtClean="0">
                <a:solidFill>
                  <a:srgbClr val="FF0000"/>
                </a:solidFill>
              </a:rPr>
              <a:t>E</a:t>
            </a:r>
            <a:r>
              <a:rPr lang="en-US" sz="6000" dirty="0" smtClean="0"/>
              <a:t>: Elevation</a:t>
            </a:r>
            <a:endParaRPr lang="en-US" sz="6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2438400"/>
          <a:ext cx="8153400" cy="4114800"/>
        </p:xfrm>
        <a:graphic>
          <a:graphicData uri="http://schemas.openxmlformats.org/drawingml/2006/table">
            <a:tbl>
              <a:tblPr/>
              <a:tblGrid>
                <a:gridCol w="8153400"/>
              </a:tblGrid>
              <a:tr h="411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Treatment</a:t>
                      </a:r>
                      <a:endParaRPr kumimoji="0" lang="en-US" sz="36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Sit down</a:t>
                      </a:r>
                      <a:endParaRPr kumimoji="0" lang="en-US" sz="18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Tilt your head slightly </a:t>
                      </a:r>
                      <a:r>
                        <a:rPr kumimoji="0" lang="en-US" sz="18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Forward</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(Leaning </a:t>
                      </a:r>
                      <a:r>
                        <a:rPr kumimoji="0" lang="en-US" sz="18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Back</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may cause blood to flow down the back of the throat, which tastes bad and may cause gagging, coughing or vomiting.</a:t>
                      </a:r>
                      <a:endParaRPr kumimoji="0" lang="en-US" sz="18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800" b="0" i="0" u="none" strike="noStrike" cap="none" normalizeH="0" baseline="0" dirty="0">
                          <a:ln>
                            <a:noFill/>
                          </a:ln>
                          <a:solidFill>
                            <a:schemeClr val="tx1"/>
                          </a:solidFill>
                          <a:effectLst/>
                          <a:latin typeface="Comic Sans MS" pitchFamily="-65" charset="0"/>
                        </a:rPr>
                        <a:t>Gently </a:t>
                      </a:r>
                      <a:r>
                        <a:rPr kumimoji="0" lang="en-US" sz="1800" b="0" i="0" u="none" strike="noStrike" cap="none" normalizeH="0" baseline="0" dirty="0">
                          <a:ln>
                            <a:noFill/>
                          </a:ln>
                          <a:solidFill>
                            <a:srgbClr val="FF0000"/>
                          </a:solidFill>
                          <a:effectLst/>
                          <a:latin typeface="Comic Sans MS" pitchFamily="-65" charset="0"/>
                        </a:rPr>
                        <a:t>Pinch </a:t>
                      </a:r>
                      <a:r>
                        <a:rPr kumimoji="0" lang="en-US" sz="1800" b="0" i="0" u="none" strike="noStrike" cap="none" normalizeH="0" baseline="0" dirty="0">
                          <a:ln>
                            <a:noFill/>
                          </a:ln>
                          <a:solidFill>
                            <a:schemeClr val="tx1"/>
                          </a:solidFill>
                          <a:effectLst/>
                          <a:latin typeface="Comic Sans MS" pitchFamily="-65" charset="0"/>
                        </a:rPr>
                        <a:t>your nose. Use your thumb and </a:t>
                      </a:r>
                      <a:r>
                        <a:rPr kumimoji="0" lang="en-US" sz="1800" b="0" i="0" u="none" strike="noStrike" cap="none" normalizeH="0" baseline="0" dirty="0">
                          <a:ln>
                            <a:noFill/>
                          </a:ln>
                          <a:solidFill>
                            <a:srgbClr val="FF0000"/>
                          </a:solidFill>
                          <a:effectLst/>
                          <a:latin typeface="Comic Sans MS" pitchFamily="-65" charset="0"/>
                        </a:rPr>
                        <a:t>Index</a:t>
                      </a:r>
                      <a:r>
                        <a:rPr kumimoji="0" lang="en-US" sz="1800" b="0" i="0" u="none" strike="noStrike" cap="none" normalizeH="0" baseline="0" dirty="0">
                          <a:ln>
                            <a:noFill/>
                          </a:ln>
                          <a:solidFill>
                            <a:schemeClr val="tx1"/>
                          </a:solidFill>
                          <a:effectLst/>
                          <a:latin typeface="Comic Sans MS" pitchFamily="-65" charset="0"/>
                        </a:rPr>
                        <a:t> finger and breathe through your </a:t>
                      </a:r>
                      <a:r>
                        <a:rPr kumimoji="0" lang="en-US" sz="1800" b="0" i="0" u="none" strike="noStrike" cap="none" normalizeH="0" baseline="0" dirty="0">
                          <a:ln>
                            <a:noFill/>
                          </a:ln>
                          <a:solidFill>
                            <a:srgbClr val="FF0000"/>
                          </a:solidFill>
                          <a:effectLst/>
                          <a:latin typeface="Comic Sans MS" pitchFamily="-65" charset="0"/>
                        </a:rPr>
                        <a:t>Mouth</a:t>
                      </a:r>
                      <a:r>
                        <a:rPr kumimoji="0" lang="en-US" sz="1800" b="0" i="0" u="none" strike="noStrike" cap="none" normalizeH="0" baseline="0" dirty="0">
                          <a:ln>
                            <a:noFill/>
                          </a:ln>
                          <a:solidFill>
                            <a:schemeClr val="tx1"/>
                          </a:solidFill>
                          <a:effectLst/>
                          <a:latin typeface="Comic Sans MS" pitchFamily="-65" charset="0"/>
                        </a:rPr>
                        <a:t>.</a:t>
                      </a:r>
                      <a:r>
                        <a:rPr kumimoji="0" lang="en-US" sz="1800" b="0" i="0" u="none" strike="noStrike" cap="none" normalizeH="0" baseline="0" dirty="0">
                          <a:ln>
                            <a:noFill/>
                          </a:ln>
                          <a:solidFill>
                            <a:schemeClr val="tx1"/>
                          </a:solidFill>
                          <a:effectLst/>
                          <a:latin typeface="Calibri" pitchFamily="-65" charset="0"/>
                        </a:rPr>
                        <a:t> </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Continue for about </a:t>
                      </a:r>
                      <a:r>
                        <a:rPr kumimoji="0" lang="en-US" sz="18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5-10</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minutes.</a:t>
                      </a:r>
                      <a:endParaRPr kumimoji="0" lang="en-US" sz="18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65" charset="0"/>
                        </a:rPr>
                        <a:t/>
                      </a:r>
                      <a:br>
                        <a:rPr kumimoji="0" lang="en-US" sz="1800" b="0" i="0" u="none" strike="noStrike" cap="none" normalizeH="0" baseline="0" dirty="0">
                          <a:ln>
                            <a:noFill/>
                          </a:ln>
                          <a:solidFill>
                            <a:schemeClr val="tx1"/>
                          </a:solidFill>
                          <a:effectLst/>
                          <a:latin typeface="Calibri" pitchFamily="-65" charset="0"/>
                        </a:rPr>
                      </a:br>
                      <a:r>
                        <a:rPr kumimoji="0" lang="en-US" sz="1800" b="1"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To</a:t>
                      </a:r>
                      <a:r>
                        <a:rPr kumimoji="0" lang="en-US" sz="1800" b="1" i="0" u="none" strike="noStrike" cap="none" normalizeH="0" baseline="0" dirty="0" smtClean="0">
                          <a:ln>
                            <a:noFill/>
                          </a:ln>
                          <a:solidFill>
                            <a:schemeClr val="tx1"/>
                          </a:solidFill>
                          <a:effectLst/>
                          <a:latin typeface="Comic Sans MS" pitchFamily="-65" charset="0"/>
                          <a:ea typeface="Times New Roman" pitchFamily="-65" charset="0"/>
                          <a:cs typeface="Times New Roman" pitchFamily="-65" charset="0"/>
                        </a:rPr>
                        <a:t> prevent further bleeding</a:t>
                      </a:r>
                      <a:r>
                        <a:rPr kumimoji="0" lang="en-US" sz="1800" b="1"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Do not</a:t>
                      </a:r>
                      <a:r>
                        <a:rPr kumimoji="0" lang="en-US" sz="18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 Bend Over</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or</a:t>
                      </a:r>
                      <a:r>
                        <a:rPr kumimoji="0" lang="en-US" sz="18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 Blow Your Nose</a:t>
                      </a:r>
                      <a:r>
                        <a:rPr kumimoji="0" lang="en-US" sz="18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for several hours after bleeding stops.</a:t>
                      </a:r>
                      <a:endParaRPr kumimoji="0" lang="en-US" sz="18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txBody>
                  <a:tcPr marL="68580" marR="68580" marT="0" marB="0" horzOverflow="overflow">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pic>
        <p:nvPicPr>
          <p:cNvPr id="22537" name="Picture 3" descr="http://www.artclips.com/clipart/free/clipart/Tissue.gif"/>
          <p:cNvPicPr>
            <a:picLocks noChangeAspect="1" noChangeArrowheads="1"/>
          </p:cNvPicPr>
          <p:nvPr/>
        </p:nvPicPr>
        <p:blipFill>
          <a:blip r:embed="rId2" r:link="rId3"/>
          <a:srcRect/>
          <a:stretch>
            <a:fillRect/>
          </a:stretch>
        </p:blipFill>
        <p:spPr bwMode="auto">
          <a:xfrm>
            <a:off x="6853241" y="0"/>
            <a:ext cx="1447800" cy="2263775"/>
          </a:xfrm>
          <a:prstGeom prst="rect">
            <a:avLst/>
          </a:prstGeom>
          <a:noFill/>
          <a:ln w="9525">
            <a:noFill/>
            <a:miter lim="800000"/>
            <a:headEnd/>
            <a:tailEnd/>
          </a:ln>
        </p:spPr>
      </p:pic>
      <p:sp>
        <p:nvSpPr>
          <p:cNvPr id="56325" name="Rectangle 5"/>
          <p:cNvSpPr>
            <a:spLocks noChangeArrowheads="1"/>
          </p:cNvSpPr>
          <p:nvPr/>
        </p:nvSpPr>
        <p:spPr bwMode="auto">
          <a:xfrm>
            <a:off x="2943225" y="993775"/>
            <a:ext cx="3257550" cy="768350"/>
          </a:xfrm>
          <a:prstGeom prst="rect">
            <a:avLst/>
          </a:prstGeom>
          <a:noFill/>
          <a:ln w="9525">
            <a:noFill/>
            <a:miter lim="800000"/>
            <a:headEnd/>
            <a:tailEnd/>
          </a:ln>
          <a:effectLst/>
        </p:spPr>
        <p:txBody>
          <a:bodyPr wrap="none" anchor="ctr">
            <a:prstTxWarp prst="textNoShape">
              <a:avLst/>
            </a:prstTxWarp>
            <a:spAutoFit/>
          </a:bodyPr>
          <a:lstStyle/>
          <a:p>
            <a:pPr algn="ctr" eaLnBrk="0" hangingPunct="0"/>
            <a:r>
              <a:rPr lang="en-US" sz="4400" b="1" dirty="0">
                <a:solidFill>
                  <a:srgbClr val="FF0000"/>
                </a:solidFill>
                <a:latin typeface="Comic Sans MS" pitchFamily="-65" charset="0"/>
                <a:ea typeface="Times New Roman" pitchFamily="-65" charset="0"/>
                <a:cs typeface="Times New Roman" pitchFamily="-65" charset="0"/>
              </a:rPr>
              <a:t>Nosebleeds</a:t>
            </a:r>
            <a:endParaRPr lang="en-US" sz="4400" dirty="0">
              <a:solidFill>
                <a:srgbClr val="FF0000"/>
              </a:solidFill>
            </a:endParaRPr>
          </a:p>
        </p:txBody>
      </p:sp>
      <p:pic>
        <p:nvPicPr>
          <p:cNvPr id="7" name="Picture 3" descr="http://www.artclips.com/clipart/free/clipart/Tissue.gif"/>
          <p:cNvPicPr>
            <a:picLocks noChangeAspect="1" noChangeArrowheads="1"/>
          </p:cNvPicPr>
          <p:nvPr/>
        </p:nvPicPr>
        <p:blipFill>
          <a:blip r:embed="rId2" r:link="rId3"/>
          <a:srcRect/>
          <a:stretch>
            <a:fillRect/>
          </a:stretch>
        </p:blipFill>
        <p:spPr bwMode="auto">
          <a:xfrm>
            <a:off x="864166" y="0"/>
            <a:ext cx="1447800"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005"/>
          </a:xfrm>
        </p:spPr>
        <p:txBody>
          <a:bodyPr/>
          <a:lstStyle/>
          <a:p>
            <a:r>
              <a:rPr lang="en-US" dirty="0" smtClean="0">
                <a:solidFill>
                  <a:srgbClr val="FF0000"/>
                </a:solidFill>
              </a:rPr>
              <a:t>Types of Burns</a:t>
            </a:r>
            <a:endParaRPr lang="en-US" dirty="0">
              <a:solidFill>
                <a:srgbClr val="FF0000"/>
              </a:solidFill>
            </a:endParaRPr>
          </a:p>
        </p:txBody>
      </p:sp>
      <p:sp>
        <p:nvSpPr>
          <p:cNvPr id="3" name="Content Placeholder 2"/>
          <p:cNvSpPr>
            <a:spLocks noGrp="1"/>
          </p:cNvSpPr>
          <p:nvPr>
            <p:ph idx="1"/>
          </p:nvPr>
        </p:nvSpPr>
        <p:spPr>
          <a:xfrm>
            <a:off x="457200" y="1051644"/>
            <a:ext cx="8229600" cy="5565768"/>
          </a:xfrm>
        </p:spPr>
        <p:txBody>
          <a:bodyPr>
            <a:normAutofit fontScale="92500" lnSpcReduction="10000"/>
          </a:bodyPr>
          <a:lstStyle/>
          <a:p>
            <a:pPr fontAlgn="base">
              <a:buNone/>
            </a:pPr>
            <a:r>
              <a:rPr lang="en-US" b="1" dirty="0" smtClean="0"/>
              <a:t>1</a:t>
            </a:r>
            <a:r>
              <a:rPr lang="en-US" b="1" baseline="30000" dirty="0" smtClean="0"/>
              <a:t>st</a:t>
            </a:r>
            <a:r>
              <a:rPr lang="en-US" b="1" dirty="0" smtClean="0"/>
              <a:t> </a:t>
            </a:r>
            <a:r>
              <a:rPr lang="en-US" b="1" dirty="0"/>
              <a:t>Degree:</a:t>
            </a:r>
            <a:endParaRPr lang="en-US" dirty="0"/>
          </a:p>
          <a:p>
            <a:pPr fontAlgn="base"/>
            <a:r>
              <a:rPr lang="en-US" dirty="0"/>
              <a:t>Only the Epidermis, or outer layer of skin, is burned. The skin usually Red and swells with pain.</a:t>
            </a:r>
          </a:p>
          <a:p>
            <a:pPr fontAlgn="base">
              <a:buNone/>
            </a:pPr>
            <a:r>
              <a:rPr lang="en-US" b="1" dirty="0"/>
              <a:t>2</a:t>
            </a:r>
            <a:r>
              <a:rPr lang="en-US" b="1" baseline="30000" dirty="0"/>
              <a:t>nd</a:t>
            </a:r>
            <a:r>
              <a:rPr lang="en-US" b="1" dirty="0"/>
              <a:t> Degree:</a:t>
            </a:r>
            <a:endParaRPr lang="en-US" dirty="0"/>
          </a:p>
          <a:p>
            <a:pPr fontAlgn="base"/>
            <a:r>
              <a:rPr lang="en-US" dirty="0"/>
              <a:t>The Outer layer of skin is burned through and the 2nd </a:t>
            </a:r>
            <a:r>
              <a:rPr lang="en-US" dirty="0" smtClean="0"/>
              <a:t>layer, called </a:t>
            </a:r>
            <a:r>
              <a:rPr lang="en-US" dirty="0"/>
              <a:t>the </a:t>
            </a:r>
            <a:r>
              <a:rPr lang="en-US" dirty="0" smtClean="0"/>
              <a:t>Dermis, </a:t>
            </a:r>
            <a:r>
              <a:rPr lang="en-US" dirty="0"/>
              <a:t>becomes red and </a:t>
            </a:r>
            <a:r>
              <a:rPr lang="en-US" dirty="0" smtClean="0"/>
              <a:t>blotchy (blistering)</a:t>
            </a:r>
          </a:p>
          <a:p>
            <a:pPr fontAlgn="base">
              <a:buNone/>
            </a:pPr>
            <a:r>
              <a:rPr lang="en-US" b="1" dirty="0"/>
              <a:t>3</a:t>
            </a:r>
            <a:r>
              <a:rPr lang="en-US" b="1" baseline="30000" dirty="0"/>
              <a:t>rd</a:t>
            </a:r>
            <a:r>
              <a:rPr lang="en-US" b="1" dirty="0"/>
              <a:t> Degree:</a:t>
            </a:r>
            <a:endParaRPr lang="en-US" dirty="0"/>
          </a:p>
          <a:p>
            <a:pPr fontAlgn="base"/>
            <a:r>
              <a:rPr lang="en-US" dirty="0"/>
              <a:t>A major burn that involves all layers of the</a:t>
            </a:r>
            <a:r>
              <a:rPr lang="en-US" dirty="0" smtClean="0"/>
              <a:t> skin</a:t>
            </a:r>
            <a:r>
              <a:rPr lang="en-US" dirty="0"/>
              <a:t>,</a:t>
            </a:r>
            <a:r>
              <a:rPr lang="en-US" dirty="0" smtClean="0"/>
              <a:t> tissue</a:t>
            </a:r>
            <a:r>
              <a:rPr lang="en-US" dirty="0"/>
              <a:t>,</a:t>
            </a:r>
            <a:r>
              <a:rPr lang="en-US" dirty="0" smtClean="0"/>
              <a:t> </a:t>
            </a:r>
            <a:r>
              <a:rPr lang="en-US" dirty="0"/>
              <a:t>m</a:t>
            </a:r>
            <a:r>
              <a:rPr lang="en-US" dirty="0" smtClean="0"/>
              <a:t>uscle and sometimes </a:t>
            </a:r>
            <a:r>
              <a:rPr lang="en-US" dirty="0"/>
              <a:t>even</a:t>
            </a:r>
            <a:r>
              <a:rPr lang="en-US" dirty="0" smtClean="0"/>
              <a:t> bone</a:t>
            </a:r>
            <a:r>
              <a:rPr lang="en-US" dirty="0"/>
              <a:t>. Areas may be charred black or appear dry and white.</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ildiris3.securesites.net/cms_prod/files/course/339/burns-5.jpg"/>
          <p:cNvPicPr>
            <a:picLocks noChangeAspect="1" noChangeArrowheads="1"/>
          </p:cNvPicPr>
          <p:nvPr/>
        </p:nvPicPr>
        <p:blipFill>
          <a:blip r:embed="rId2"/>
          <a:srcRect/>
          <a:stretch>
            <a:fillRect/>
          </a:stretch>
        </p:blipFill>
        <p:spPr bwMode="auto">
          <a:xfrm>
            <a:off x="1524000" y="151785"/>
            <a:ext cx="5817987" cy="6706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6768"/>
          </a:xfrm>
        </p:spPr>
        <p:txBody>
          <a:bodyPr/>
          <a:lstStyle/>
          <a:p>
            <a:r>
              <a:rPr lang="en-US" dirty="0" smtClean="0">
                <a:solidFill>
                  <a:srgbClr val="FF0000"/>
                </a:solidFill>
              </a:rPr>
              <a:t>Treatment of Burns</a:t>
            </a:r>
            <a:endParaRPr lang="en-US" dirty="0">
              <a:solidFill>
                <a:srgbClr val="FF0000"/>
              </a:solidFill>
            </a:endParaRPr>
          </a:p>
        </p:txBody>
      </p:sp>
      <p:sp>
        <p:nvSpPr>
          <p:cNvPr id="3" name="Content Placeholder 2"/>
          <p:cNvSpPr>
            <a:spLocks noGrp="1"/>
          </p:cNvSpPr>
          <p:nvPr>
            <p:ph idx="1"/>
          </p:nvPr>
        </p:nvSpPr>
        <p:spPr>
          <a:xfrm>
            <a:off x="457200" y="1200460"/>
            <a:ext cx="8229600" cy="5496321"/>
          </a:xfrm>
        </p:spPr>
        <p:txBody>
          <a:bodyPr>
            <a:normAutofit fontScale="62500" lnSpcReduction="20000"/>
          </a:bodyPr>
          <a:lstStyle/>
          <a:p>
            <a:pPr fontAlgn="base">
              <a:buNone/>
            </a:pPr>
            <a:r>
              <a:rPr lang="en-US" sz="3840" b="1" dirty="0" smtClean="0">
                <a:solidFill>
                  <a:srgbClr val="FF0000"/>
                </a:solidFill>
              </a:rPr>
              <a:t>Treatment </a:t>
            </a:r>
            <a:r>
              <a:rPr lang="en-US" sz="3840" b="1" dirty="0">
                <a:solidFill>
                  <a:srgbClr val="FF0000"/>
                </a:solidFill>
              </a:rPr>
              <a:t>for Minor Burns</a:t>
            </a:r>
            <a:endParaRPr lang="en-US" sz="3840" dirty="0">
              <a:solidFill>
                <a:srgbClr val="FF0000"/>
              </a:solidFill>
            </a:endParaRPr>
          </a:p>
          <a:p>
            <a:pPr fontAlgn="base"/>
            <a:r>
              <a:rPr lang="en-US" sz="3840" dirty="0"/>
              <a:t>Cool the burn. Immediately hold the burn under Cool Water until the pain subsides. Do not put Ice directly on the burn.</a:t>
            </a:r>
          </a:p>
          <a:p>
            <a:pPr fontAlgn="base"/>
            <a:r>
              <a:rPr lang="en-US" sz="3840" dirty="0"/>
              <a:t>Cover the burn by wrapping it Loosely with Sterile Bandages.</a:t>
            </a:r>
          </a:p>
          <a:p>
            <a:pPr fontAlgn="base"/>
            <a:r>
              <a:rPr lang="en-US" sz="3840" dirty="0"/>
              <a:t>Take OTC (Over The Counter) pain reliever.</a:t>
            </a:r>
          </a:p>
          <a:p>
            <a:pPr fontAlgn="base"/>
            <a:endParaRPr lang="en-US" sz="3840" b="1" dirty="0"/>
          </a:p>
          <a:p>
            <a:pPr fontAlgn="base"/>
            <a:endParaRPr lang="en-US" sz="3840" b="1" dirty="0"/>
          </a:p>
          <a:p>
            <a:pPr fontAlgn="base">
              <a:buNone/>
            </a:pPr>
            <a:r>
              <a:rPr lang="en-US" sz="3840" b="1" dirty="0">
                <a:solidFill>
                  <a:srgbClr val="FF0000"/>
                </a:solidFill>
              </a:rPr>
              <a:t>Treatment for Major Burns</a:t>
            </a:r>
            <a:endParaRPr lang="en-US" sz="3840" dirty="0">
              <a:solidFill>
                <a:srgbClr val="FF0000"/>
              </a:solidFill>
            </a:endParaRPr>
          </a:p>
          <a:p>
            <a:pPr fontAlgn="base"/>
            <a:r>
              <a:rPr lang="en-US" sz="3840" dirty="0"/>
              <a:t>Call 911 immediately!</a:t>
            </a:r>
          </a:p>
          <a:p>
            <a:pPr fontAlgn="base"/>
            <a:r>
              <a:rPr lang="en-US" sz="3840" dirty="0"/>
              <a:t>Provide care by removing any smoldering or hot materials from the victim. </a:t>
            </a:r>
          </a:p>
          <a:p>
            <a:pPr fontAlgn="base"/>
            <a:r>
              <a:rPr lang="en-US" sz="3840" dirty="0"/>
              <a:t>Do not immerse Major burns in Water.</a:t>
            </a:r>
          </a:p>
          <a:p>
            <a:pPr fontAlgn="base"/>
            <a:r>
              <a:rPr lang="en-US" sz="3840" dirty="0"/>
              <a:t>Check for response and Begin CPR if necessary.</a:t>
            </a:r>
          </a:p>
          <a:p>
            <a:pPr fontAlgn="base"/>
            <a:r>
              <a:rPr lang="en-US" sz="3840" dirty="0"/>
              <a:t>Wrap the burn with cool, moist, sterile bandages or moist towels.</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3379"/>
          </a:xfrm>
        </p:spPr>
        <p:txBody>
          <a:bodyPr>
            <a:normAutofit/>
          </a:bodyPr>
          <a:lstStyle/>
          <a:p>
            <a:r>
              <a:rPr lang="en-US" dirty="0" smtClean="0">
                <a:solidFill>
                  <a:srgbClr val="FF0000"/>
                </a:solidFill>
              </a:rPr>
              <a:t>Shock</a:t>
            </a:r>
            <a:endParaRPr lang="en-US" dirty="0">
              <a:solidFill>
                <a:srgbClr val="FF0000"/>
              </a:solidFill>
            </a:endParaRPr>
          </a:p>
        </p:txBody>
      </p:sp>
      <p:sp>
        <p:nvSpPr>
          <p:cNvPr id="5" name="Content Placeholder 4"/>
          <p:cNvSpPr>
            <a:spLocks noGrp="1"/>
          </p:cNvSpPr>
          <p:nvPr>
            <p:ph idx="1"/>
          </p:nvPr>
        </p:nvSpPr>
        <p:spPr>
          <a:xfrm>
            <a:off x="457200" y="1094828"/>
            <a:ext cx="8229600" cy="5456620"/>
          </a:xfrm>
        </p:spPr>
        <p:txBody>
          <a:bodyPr>
            <a:normAutofit fontScale="92500" lnSpcReduction="10000"/>
          </a:bodyPr>
          <a:lstStyle/>
          <a:p>
            <a:r>
              <a:rPr lang="en-US" dirty="0" smtClean="0">
                <a:solidFill>
                  <a:srgbClr val="FF0000"/>
                </a:solidFill>
              </a:rPr>
              <a:t>Shock</a:t>
            </a:r>
            <a:r>
              <a:rPr lang="en-US" dirty="0" smtClean="0"/>
              <a:t>- a dangerous physical condition in which the flow of blood throughout the body is drastically reduced, causing weakness, confusion, or loss of consciousness.</a:t>
            </a:r>
          </a:p>
          <a:p>
            <a:endParaRPr lang="en-US" dirty="0" smtClean="0"/>
          </a:p>
          <a:p>
            <a:r>
              <a:rPr lang="en-US" dirty="0" smtClean="0">
                <a:solidFill>
                  <a:srgbClr val="FF0000"/>
                </a:solidFill>
              </a:rPr>
              <a:t>Treatment</a:t>
            </a:r>
          </a:p>
          <a:p>
            <a:pPr lvl="1"/>
            <a:r>
              <a:rPr lang="en-US" dirty="0" smtClean="0"/>
              <a:t>Call 911 first!</a:t>
            </a:r>
          </a:p>
          <a:p>
            <a:pPr lvl="1"/>
            <a:r>
              <a:rPr lang="en-US" dirty="0" smtClean="0"/>
              <a:t>Keep them lying down on their back with their feet raised about a foot higher than their head. This helps get the blood flowing to the brain and heart. </a:t>
            </a:r>
          </a:p>
          <a:p>
            <a:pPr lvl="1"/>
            <a:r>
              <a:rPr lang="en-US" dirty="0" smtClean="0"/>
              <a:t>Keep them covered with a coat or blankets to keep them warm.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96"/>
            <a:ext cx="8229600" cy="1081406"/>
          </a:xfrm>
        </p:spPr>
        <p:txBody>
          <a:bodyPr/>
          <a:lstStyle/>
          <a:p>
            <a:r>
              <a:rPr lang="en-US" dirty="0" smtClean="0">
                <a:solidFill>
                  <a:srgbClr val="FF0000"/>
                </a:solidFill>
              </a:rPr>
              <a:t>Fainting</a:t>
            </a:r>
            <a:endParaRPr lang="en-US" dirty="0">
              <a:solidFill>
                <a:srgbClr val="FF0000"/>
              </a:solidFill>
            </a:endParaRPr>
          </a:p>
        </p:txBody>
      </p:sp>
      <p:sp>
        <p:nvSpPr>
          <p:cNvPr id="3" name="Content Placeholder 2"/>
          <p:cNvSpPr>
            <a:spLocks noGrp="1"/>
          </p:cNvSpPr>
          <p:nvPr>
            <p:ph idx="1"/>
          </p:nvPr>
        </p:nvSpPr>
        <p:spPr>
          <a:xfrm>
            <a:off x="457200" y="1220302"/>
            <a:ext cx="8229600" cy="5397110"/>
          </a:xfrm>
        </p:spPr>
        <p:txBody>
          <a:bodyPr>
            <a:normAutofit fontScale="92500" lnSpcReduction="10000"/>
          </a:bodyPr>
          <a:lstStyle/>
          <a:p>
            <a:r>
              <a:rPr lang="en-US" dirty="0" smtClean="0">
                <a:solidFill>
                  <a:srgbClr val="FF0000"/>
                </a:solidFill>
              </a:rPr>
              <a:t>Fainting</a:t>
            </a:r>
            <a:r>
              <a:rPr lang="en-US" dirty="0" smtClean="0"/>
              <a:t>- also called syncope, is a sudden, brief loss of consciousness and posture caused by decreased blood flow to the brain. </a:t>
            </a:r>
          </a:p>
          <a:p>
            <a:endParaRPr lang="en-US" dirty="0" smtClean="0"/>
          </a:p>
          <a:p>
            <a:r>
              <a:rPr lang="en-US" dirty="0" smtClean="0">
                <a:solidFill>
                  <a:srgbClr val="FF0000"/>
                </a:solidFill>
              </a:rPr>
              <a:t>Treatment</a:t>
            </a:r>
            <a:r>
              <a:rPr lang="en-US" dirty="0" smtClean="0"/>
              <a:t>-</a:t>
            </a:r>
          </a:p>
          <a:p>
            <a:pPr lvl="1"/>
            <a:r>
              <a:rPr lang="en-US" dirty="0" smtClean="0"/>
              <a:t>Call 911 if the person has blue lips or face, an irregular or slow heartbeat, chest pain, difficulty breathing, is difficult to awaken, or acts confused</a:t>
            </a:r>
          </a:p>
          <a:p>
            <a:pPr lvl="1">
              <a:buNone/>
            </a:pPr>
            <a:r>
              <a:rPr lang="en-US" dirty="0" smtClean="0"/>
              <a:t>Otherwise:</a:t>
            </a:r>
          </a:p>
          <a:p>
            <a:pPr lvl="1"/>
            <a:r>
              <a:rPr lang="en-US" dirty="0" smtClean="0"/>
              <a:t>Lay the person flat on his or her back</a:t>
            </a:r>
          </a:p>
          <a:p>
            <a:pPr lvl="1"/>
            <a:r>
              <a:rPr lang="en-US" dirty="0" smtClean="0"/>
              <a:t>Elevate the person's legs to restore blood flow to the brain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2589"/>
          </a:xfrm>
        </p:spPr>
        <p:txBody>
          <a:bodyPr>
            <a:normAutofit/>
          </a:bodyPr>
          <a:lstStyle/>
          <a:p>
            <a:r>
              <a:rPr lang="en-US" dirty="0" smtClean="0">
                <a:solidFill>
                  <a:srgbClr val="FF0000"/>
                </a:solidFill>
              </a:rPr>
              <a:t>Stings and Bites</a:t>
            </a:r>
            <a:endParaRPr lang="en-US" dirty="0">
              <a:solidFill>
                <a:srgbClr val="FF0000"/>
              </a:solidFill>
            </a:endParaRPr>
          </a:p>
        </p:txBody>
      </p:sp>
      <p:sp>
        <p:nvSpPr>
          <p:cNvPr id="3" name="Content Placeholder 2"/>
          <p:cNvSpPr>
            <a:spLocks noGrp="1"/>
          </p:cNvSpPr>
          <p:nvPr>
            <p:ph idx="1"/>
          </p:nvPr>
        </p:nvSpPr>
        <p:spPr>
          <a:xfrm>
            <a:off x="457200" y="1091327"/>
            <a:ext cx="8229600" cy="5585611"/>
          </a:xfrm>
        </p:spPr>
        <p:txBody>
          <a:bodyPr>
            <a:normAutofit fontScale="85000" lnSpcReduction="20000"/>
          </a:bodyPr>
          <a:lstStyle/>
          <a:p>
            <a:pPr marL="514350" indent="-514350">
              <a:buAutoNum type="arabicPeriod"/>
            </a:pPr>
            <a:r>
              <a:rPr lang="en-US" dirty="0" smtClean="0">
                <a:solidFill>
                  <a:srgbClr val="FF0000"/>
                </a:solidFill>
              </a:rPr>
              <a:t>Remove the Stinger</a:t>
            </a:r>
            <a:r>
              <a:rPr lang="en-US" dirty="0" smtClean="0"/>
              <a:t>: Scrape the </a:t>
            </a:r>
          </a:p>
          <a:p>
            <a:pPr marL="514350" indent="-514350">
              <a:buNone/>
            </a:pPr>
            <a:r>
              <a:rPr lang="en-US" dirty="0" smtClean="0"/>
              <a:t>area with a fingernail to remove it. </a:t>
            </a:r>
          </a:p>
          <a:p>
            <a:pPr marL="514350" indent="-514350">
              <a:buNone/>
            </a:pPr>
            <a:r>
              <a:rPr lang="en-US" dirty="0" smtClean="0"/>
              <a:t>Don't pinch the stinger (that can </a:t>
            </a:r>
          </a:p>
          <a:p>
            <a:pPr marL="514350" indent="-514350">
              <a:buNone/>
            </a:pPr>
            <a:r>
              <a:rPr lang="en-US" dirty="0" smtClean="0"/>
              <a:t>inject more venom)</a:t>
            </a:r>
          </a:p>
          <a:p>
            <a:endParaRPr lang="en-US" dirty="0" smtClean="0"/>
          </a:p>
          <a:p>
            <a:pPr>
              <a:buNone/>
            </a:pPr>
            <a:r>
              <a:rPr lang="en-US" dirty="0" smtClean="0"/>
              <a:t>2. </a:t>
            </a:r>
            <a:r>
              <a:rPr lang="en-US" dirty="0" smtClean="0">
                <a:solidFill>
                  <a:srgbClr val="FF0000"/>
                </a:solidFill>
              </a:rPr>
              <a:t>Control Swelling</a:t>
            </a:r>
            <a:r>
              <a:rPr lang="en-US" dirty="0" smtClean="0"/>
              <a:t>: Ice the area.</a:t>
            </a:r>
          </a:p>
          <a:p>
            <a:endParaRPr lang="en-US" dirty="0" smtClean="0"/>
          </a:p>
          <a:p>
            <a:pPr>
              <a:buNone/>
            </a:pPr>
            <a:r>
              <a:rPr lang="en-US" dirty="0" smtClean="0"/>
              <a:t>3. </a:t>
            </a:r>
            <a:r>
              <a:rPr lang="en-US" dirty="0" smtClean="0">
                <a:solidFill>
                  <a:srgbClr val="FF0000"/>
                </a:solidFill>
              </a:rPr>
              <a:t>Treat Symptoms</a:t>
            </a:r>
            <a:r>
              <a:rPr lang="en-US" dirty="0" smtClean="0"/>
              <a:t>: For pain, take an over-the-counter painkiller like ibuprofen. For itchiness, take an antihistamine. </a:t>
            </a:r>
          </a:p>
          <a:p>
            <a:endParaRPr lang="en-US" dirty="0" smtClean="0"/>
          </a:p>
          <a:p>
            <a:pPr>
              <a:buNone/>
            </a:pPr>
            <a:r>
              <a:rPr lang="en-US" dirty="0" smtClean="0"/>
              <a:t>4. </a:t>
            </a:r>
            <a:r>
              <a:rPr lang="en-US" dirty="0" smtClean="0">
                <a:solidFill>
                  <a:srgbClr val="FF0000"/>
                </a:solidFill>
              </a:rPr>
              <a:t>Follow-Up</a:t>
            </a:r>
            <a:r>
              <a:rPr lang="en-US" dirty="0" smtClean="0"/>
              <a:t>: It might take 2-5 days for the area to heal. Keep it clean to prevent infection.</a:t>
            </a:r>
            <a:endParaRPr lang="en-US" dirty="0"/>
          </a:p>
        </p:txBody>
      </p:sp>
      <p:pic>
        <p:nvPicPr>
          <p:cNvPr id="4" name="Picture 3"/>
          <p:cNvPicPr>
            <a:picLocks noChangeAspect="1"/>
          </p:cNvPicPr>
          <p:nvPr/>
        </p:nvPicPr>
        <p:blipFill>
          <a:blip r:embed="rId2"/>
          <a:stretch>
            <a:fillRect/>
          </a:stretch>
        </p:blipFill>
        <p:spPr>
          <a:xfrm>
            <a:off x="6426200" y="0"/>
            <a:ext cx="2717800" cy="2984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9987"/>
          </a:xfrm>
        </p:spPr>
        <p:txBody>
          <a:bodyPr>
            <a:normAutofit fontScale="90000"/>
          </a:bodyPr>
          <a:lstStyle/>
          <a:p>
            <a:r>
              <a:rPr lang="en-US" dirty="0" smtClean="0">
                <a:solidFill>
                  <a:srgbClr val="FF0000"/>
                </a:solidFill>
              </a:rPr>
              <a:t>Difference between Heat Exhaustion and Heat Stroke</a:t>
            </a:r>
            <a:endParaRPr lang="en-US" dirty="0">
              <a:solidFill>
                <a:srgbClr val="FF0000"/>
              </a:solidFill>
            </a:endParaRPr>
          </a:p>
        </p:txBody>
      </p:sp>
      <p:sp>
        <p:nvSpPr>
          <p:cNvPr id="4" name="Content Placeholder 3"/>
          <p:cNvSpPr>
            <a:spLocks noGrp="1"/>
          </p:cNvSpPr>
          <p:nvPr>
            <p:ph sz="half" idx="1"/>
          </p:nvPr>
        </p:nvSpPr>
        <p:spPr>
          <a:xfrm>
            <a:off x="138902" y="1600200"/>
            <a:ext cx="4356898" cy="4997370"/>
          </a:xfrm>
        </p:spPr>
        <p:txBody>
          <a:bodyPr>
            <a:noAutofit/>
          </a:bodyPr>
          <a:lstStyle/>
          <a:p>
            <a:pPr>
              <a:buNone/>
            </a:pPr>
            <a:r>
              <a:rPr lang="en-US" sz="2300" dirty="0" smtClean="0">
                <a:solidFill>
                  <a:srgbClr val="FF0000"/>
                </a:solidFill>
              </a:rPr>
              <a:t>Heat Exhaustion: </a:t>
            </a:r>
          </a:p>
          <a:p>
            <a:pPr>
              <a:buNone/>
            </a:pPr>
            <a:r>
              <a:rPr lang="en-US" sz="2300" dirty="0" smtClean="0"/>
              <a:t>	condition whose symptoms may include heavy sweating and a rapid pulse, a result of your body over-heating. Causes of heat exhaustion include exposure to high temperatures, particularly when combined with high humidity, and strenuous physical activity. Without prompt treatment, heat exhaustion can lead to heatstroke, a life-threatening condition. </a:t>
            </a:r>
            <a:endParaRPr lang="en-US" sz="2300" dirty="0"/>
          </a:p>
        </p:txBody>
      </p:sp>
      <p:sp>
        <p:nvSpPr>
          <p:cNvPr id="5" name="Content Placeholder 4"/>
          <p:cNvSpPr>
            <a:spLocks noGrp="1"/>
          </p:cNvSpPr>
          <p:nvPr>
            <p:ph sz="half" idx="2"/>
          </p:nvPr>
        </p:nvSpPr>
        <p:spPr>
          <a:xfrm>
            <a:off x="4648199" y="1600200"/>
            <a:ext cx="4330853" cy="4997370"/>
          </a:xfrm>
        </p:spPr>
        <p:txBody>
          <a:bodyPr>
            <a:noAutofit/>
          </a:bodyPr>
          <a:lstStyle/>
          <a:p>
            <a:pPr>
              <a:buNone/>
            </a:pPr>
            <a:r>
              <a:rPr lang="en-US" sz="2300" dirty="0" smtClean="0">
                <a:solidFill>
                  <a:srgbClr val="FF0000"/>
                </a:solidFill>
              </a:rPr>
              <a:t>Heat Stroke: </a:t>
            </a:r>
          </a:p>
          <a:p>
            <a:pPr>
              <a:buNone/>
            </a:pPr>
            <a:r>
              <a:rPr lang="en-US" sz="2300" dirty="0" smtClean="0"/>
              <a:t>	results from prolonged exposure to high temperatures -- usually in combination with dehydration (which leads to failure of the body’s temperature control system. The core body temperature reaches 105 degrees F or higher. Common symptoms include nausea, seizures, confusion, disorientation, and sometimes loss of consciousness or coma. </a:t>
            </a:r>
            <a:endParaRPr lang="en-US" sz="2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85" y="228600"/>
            <a:ext cx="7950614" cy="584776"/>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smtClean="0">
                <a:ln w="11430"/>
                <a:solidFill>
                  <a:srgbClr val="FF0000"/>
                </a:solidFill>
                <a:effectLst>
                  <a:outerShdw blurRad="25400" algn="tl" rotWithShape="0">
                    <a:srgbClr val="000000">
                      <a:alpha val="43000"/>
                    </a:srgbClr>
                  </a:outerShdw>
                </a:effectLst>
                <a:latin typeface="Arial" pitchFamily="34" charset="0"/>
              </a:rPr>
              <a:t>Treatment for Heat-Related Illnesses</a:t>
            </a:r>
            <a:endParaRPr lang="en-US" sz="3200" b="1" spc="150" dirty="0">
              <a:ln w="11430"/>
              <a:solidFill>
                <a:srgbClr val="FF0000"/>
              </a:solidFill>
              <a:effectLst>
                <a:outerShdw blurRad="25400" algn="tl" rotWithShape="0">
                  <a:srgbClr val="000000">
                    <a:alpha val="43000"/>
                  </a:srgbClr>
                </a:outerShdw>
              </a:effectLst>
              <a:latin typeface="Arial" pitchFamily="34" charset="0"/>
            </a:endParaRPr>
          </a:p>
        </p:txBody>
      </p:sp>
      <p:sp>
        <p:nvSpPr>
          <p:cNvPr id="45059" name="Rectangle 4"/>
          <p:cNvSpPr>
            <a:spLocks noChangeArrowheads="1"/>
          </p:cNvSpPr>
          <p:nvPr/>
        </p:nvSpPr>
        <p:spPr bwMode="auto">
          <a:xfrm>
            <a:off x="42685" y="1003982"/>
            <a:ext cx="9101315" cy="5610178"/>
          </a:xfrm>
          <a:prstGeom prst="rect">
            <a:avLst/>
          </a:prstGeom>
          <a:noFill/>
          <a:ln w="9525">
            <a:noFill/>
            <a:miter lim="800000"/>
            <a:headEnd/>
            <a:tailEnd/>
          </a:ln>
        </p:spPr>
        <p:txBody>
          <a:bodyPr wrap="square" anchor="ctr">
            <a:prstTxWarp prst="textNoShape">
              <a:avLst/>
            </a:prstTxWarp>
            <a:spAutoFit/>
          </a:bodyPr>
          <a:lstStyle/>
          <a:p>
            <a:pPr eaLnBrk="0" hangingPunct="0"/>
            <a:r>
              <a:rPr lang="en-US" sz="2300" b="1" dirty="0">
                <a:latin typeface="Comic Sans MS" pitchFamily="-65" charset="0"/>
                <a:ea typeface="Times New Roman" pitchFamily="-65" charset="0"/>
                <a:cs typeface="Times New Roman" pitchFamily="-65" charset="0"/>
              </a:rPr>
              <a:t>Treatment for Heat Exhaustion</a:t>
            </a:r>
            <a:endParaRPr lang="en-US" sz="2300" b="1"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Call 911 if fainting, confusion, seizures, or a </a:t>
            </a:r>
            <a:r>
              <a:rPr lang="en-US" sz="2300" dirty="0" smtClean="0">
                <a:latin typeface="Comic Sans MS" pitchFamily="-65" charset="0"/>
                <a:ea typeface="Times New Roman" pitchFamily="-65" charset="0"/>
                <a:cs typeface="Times New Roman" pitchFamily="-65" charset="0"/>
              </a:rPr>
              <a:t>fever.</a:t>
            </a:r>
            <a:endParaRPr lang="en-US" sz="2300"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Move the victim out of the</a:t>
            </a:r>
            <a:r>
              <a:rPr lang="en-US" sz="2300" dirty="0" smtClean="0">
                <a:latin typeface="Comic Sans MS" pitchFamily="-65" charset="0"/>
                <a:ea typeface="Times New Roman" pitchFamily="-65" charset="0"/>
                <a:cs typeface="Times New Roman" pitchFamily="-65" charset="0"/>
              </a:rPr>
              <a:t> sun </a:t>
            </a:r>
            <a:r>
              <a:rPr lang="en-US" sz="2300" dirty="0">
                <a:latin typeface="Comic Sans MS" pitchFamily="-65" charset="0"/>
                <a:ea typeface="Times New Roman" pitchFamily="-65" charset="0"/>
                <a:cs typeface="Times New Roman" pitchFamily="-65" charset="0"/>
              </a:rPr>
              <a:t>and into</a:t>
            </a:r>
            <a:r>
              <a:rPr lang="en-US" sz="2300" dirty="0" smtClean="0">
                <a:latin typeface="Comic Sans MS" pitchFamily="-65" charset="0"/>
                <a:ea typeface="Times New Roman" pitchFamily="-65" charset="0"/>
                <a:cs typeface="Times New Roman" pitchFamily="-65" charset="0"/>
              </a:rPr>
              <a:t> shade/air </a:t>
            </a:r>
            <a:r>
              <a:rPr lang="en-US" sz="2300" dirty="0">
                <a:latin typeface="Comic Sans MS" pitchFamily="-65" charset="0"/>
                <a:ea typeface="Times New Roman" pitchFamily="-65" charset="0"/>
                <a:cs typeface="Times New Roman" pitchFamily="-65" charset="0"/>
              </a:rPr>
              <a:t>conditioning.</a:t>
            </a:r>
            <a:endParaRPr lang="en-US" sz="2300"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Lay the victim down and</a:t>
            </a:r>
            <a:r>
              <a:rPr lang="en-US" sz="2300" dirty="0" smtClean="0">
                <a:latin typeface="Comic Sans MS" pitchFamily="-65" charset="0"/>
                <a:ea typeface="Times New Roman" pitchFamily="-65" charset="0"/>
                <a:cs typeface="Times New Roman" pitchFamily="-65" charset="0"/>
              </a:rPr>
              <a:t> </a:t>
            </a:r>
            <a:r>
              <a:rPr lang="en-US" sz="2300" dirty="0">
                <a:latin typeface="Comic Sans MS" pitchFamily="-65" charset="0"/>
                <a:ea typeface="Times New Roman" pitchFamily="-65" charset="0"/>
                <a:cs typeface="Times New Roman" pitchFamily="-65" charset="0"/>
              </a:rPr>
              <a:t>e</a:t>
            </a:r>
            <a:r>
              <a:rPr lang="en-US" sz="2300" dirty="0" smtClean="0">
                <a:latin typeface="Comic Sans MS" pitchFamily="-65" charset="0"/>
                <a:ea typeface="Times New Roman" pitchFamily="-65" charset="0"/>
                <a:cs typeface="Times New Roman" pitchFamily="-65" charset="0"/>
              </a:rPr>
              <a:t>levate </a:t>
            </a:r>
            <a:r>
              <a:rPr lang="en-US" sz="2300" dirty="0">
                <a:latin typeface="Comic Sans MS" pitchFamily="-65" charset="0"/>
                <a:ea typeface="Times New Roman" pitchFamily="-65" charset="0"/>
                <a:cs typeface="Times New Roman" pitchFamily="-65" charset="0"/>
              </a:rPr>
              <a:t>legs and feet slightly after</a:t>
            </a:r>
            <a:r>
              <a:rPr lang="en-US" sz="2300" dirty="0" smtClean="0">
                <a:latin typeface="Comic Sans MS" pitchFamily="-65" charset="0"/>
                <a:ea typeface="Times New Roman" pitchFamily="-65" charset="0"/>
                <a:cs typeface="Times New Roman" pitchFamily="-65" charset="0"/>
              </a:rPr>
              <a:t> </a:t>
            </a:r>
            <a:r>
              <a:rPr lang="en-US" sz="2300" dirty="0">
                <a:latin typeface="Comic Sans MS" pitchFamily="-65" charset="0"/>
                <a:ea typeface="Times New Roman" pitchFamily="-65" charset="0"/>
                <a:cs typeface="Times New Roman" pitchFamily="-65" charset="0"/>
              </a:rPr>
              <a:t>l</a:t>
            </a:r>
            <a:r>
              <a:rPr lang="en-US" sz="2300" dirty="0" smtClean="0">
                <a:latin typeface="Comic Sans MS" pitchFamily="-65" charset="0"/>
                <a:ea typeface="Times New Roman" pitchFamily="-65" charset="0"/>
                <a:cs typeface="Times New Roman" pitchFamily="-65" charset="0"/>
              </a:rPr>
              <a:t>oosening </a:t>
            </a:r>
            <a:r>
              <a:rPr lang="en-US" sz="2300" dirty="0">
                <a:latin typeface="Comic Sans MS" pitchFamily="-65" charset="0"/>
                <a:ea typeface="Times New Roman" pitchFamily="-65" charset="0"/>
                <a:cs typeface="Times New Roman" pitchFamily="-65" charset="0"/>
              </a:rPr>
              <a:t>or removing their clothing if able.</a:t>
            </a:r>
            <a:endParaRPr lang="en-US" sz="2300"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Have the victim drink</a:t>
            </a:r>
            <a:r>
              <a:rPr lang="en-US" sz="2300" dirty="0" smtClean="0">
                <a:latin typeface="Comic Sans MS" pitchFamily="-65" charset="0"/>
                <a:ea typeface="Times New Roman" pitchFamily="-65" charset="0"/>
                <a:cs typeface="Times New Roman" pitchFamily="-65" charset="0"/>
              </a:rPr>
              <a:t> </a:t>
            </a:r>
            <a:r>
              <a:rPr lang="en-US" sz="2300" dirty="0">
                <a:latin typeface="Comic Sans MS" pitchFamily="-65" charset="0"/>
                <a:ea typeface="Times New Roman" pitchFamily="-65" charset="0"/>
                <a:cs typeface="Times New Roman" pitchFamily="-65" charset="0"/>
              </a:rPr>
              <a:t>c</a:t>
            </a:r>
            <a:r>
              <a:rPr lang="en-US" sz="2300" dirty="0" smtClean="0">
                <a:latin typeface="Comic Sans MS" pitchFamily="-65" charset="0"/>
                <a:ea typeface="Times New Roman" pitchFamily="-65" charset="0"/>
                <a:cs typeface="Times New Roman" pitchFamily="-65" charset="0"/>
              </a:rPr>
              <a:t>ool water. </a:t>
            </a:r>
            <a:r>
              <a:rPr lang="en-US" sz="2300" dirty="0">
                <a:latin typeface="Comic Sans MS" pitchFamily="-65" charset="0"/>
                <a:ea typeface="Times New Roman" pitchFamily="-65" charset="0"/>
                <a:cs typeface="Times New Roman" pitchFamily="-65" charset="0"/>
              </a:rPr>
              <a:t>Never give food or water to an unconscious victim!</a:t>
            </a:r>
            <a:endParaRPr lang="en-US" sz="2300"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Monitor the person carefully</a:t>
            </a:r>
            <a:r>
              <a:rPr lang="en-US" sz="2300" dirty="0" smtClean="0">
                <a:latin typeface="Comic Sans MS" pitchFamily="-65" charset="0"/>
                <a:ea typeface="Times New Roman" pitchFamily="-65" charset="0"/>
                <a:cs typeface="Times New Roman" pitchFamily="-65" charset="0"/>
              </a:rPr>
              <a:t>.</a:t>
            </a:r>
          </a:p>
          <a:p>
            <a:pPr eaLnBrk="0" hangingPunct="0">
              <a:buFont typeface="Calibri" pitchFamily="-65" charset="0"/>
              <a:buAutoNum type="arabicPeriod"/>
            </a:pPr>
            <a:endParaRPr lang="en-US" sz="2300" dirty="0" smtClean="0"/>
          </a:p>
          <a:p>
            <a:pPr eaLnBrk="0" hangingPunct="0"/>
            <a:endParaRPr lang="en-US" sz="2300" dirty="0">
              <a:latin typeface="Comic Sans MS" pitchFamily="-65" charset="0"/>
              <a:ea typeface="Times New Roman" pitchFamily="-65" charset="0"/>
              <a:cs typeface="Times New Roman" pitchFamily="-65" charset="0"/>
            </a:endParaRPr>
          </a:p>
          <a:p>
            <a:pPr eaLnBrk="0" hangingPunct="0"/>
            <a:r>
              <a:rPr lang="en-US" sz="2300" b="1" dirty="0">
                <a:latin typeface="Comic Sans MS" pitchFamily="-65" charset="0"/>
                <a:ea typeface="Times New Roman" pitchFamily="-65" charset="0"/>
                <a:cs typeface="Times New Roman" pitchFamily="-65" charset="0"/>
              </a:rPr>
              <a:t>Treatment for Heat Stroke</a:t>
            </a:r>
            <a:endParaRPr lang="en-US" sz="2300" b="1"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Call 911 immediately!</a:t>
            </a:r>
            <a:endParaRPr lang="en-US" sz="2300" dirty="0"/>
          </a:p>
          <a:p>
            <a:pPr eaLnBrk="0" hangingPunct="0">
              <a:buFont typeface="Calibri" pitchFamily="-65" charset="0"/>
              <a:buAutoNum type="arabicPeriod"/>
            </a:pPr>
            <a:r>
              <a:rPr lang="en-US" sz="2300" dirty="0">
                <a:latin typeface="Comic Sans MS" pitchFamily="-65" charset="0"/>
                <a:ea typeface="Times New Roman" pitchFamily="-65" charset="0"/>
                <a:cs typeface="Times New Roman" pitchFamily="-65" charset="0"/>
              </a:rPr>
              <a:t>Move the victim out of the</a:t>
            </a:r>
            <a:r>
              <a:rPr lang="en-US" sz="2300" dirty="0" smtClean="0">
                <a:latin typeface="Comic Sans MS" pitchFamily="-65" charset="0"/>
                <a:ea typeface="Times New Roman" pitchFamily="-65" charset="0"/>
                <a:cs typeface="Times New Roman" pitchFamily="-65" charset="0"/>
              </a:rPr>
              <a:t> sun </a:t>
            </a:r>
            <a:r>
              <a:rPr lang="en-US" sz="2300" dirty="0">
                <a:latin typeface="Comic Sans MS" pitchFamily="-65" charset="0"/>
                <a:ea typeface="Times New Roman" pitchFamily="-65" charset="0"/>
                <a:cs typeface="Times New Roman" pitchFamily="-65" charset="0"/>
              </a:rPr>
              <a:t>and into</a:t>
            </a:r>
            <a:r>
              <a:rPr lang="en-US" sz="2300" dirty="0" smtClean="0">
                <a:latin typeface="Comic Sans MS" pitchFamily="-65" charset="0"/>
                <a:ea typeface="Times New Roman" pitchFamily="-65" charset="0"/>
                <a:cs typeface="Times New Roman" pitchFamily="-65" charset="0"/>
              </a:rPr>
              <a:t> shade/air </a:t>
            </a:r>
            <a:r>
              <a:rPr lang="en-US" sz="2300" dirty="0">
                <a:latin typeface="Comic Sans MS" pitchFamily="-65" charset="0"/>
                <a:ea typeface="Times New Roman" pitchFamily="-65" charset="0"/>
                <a:cs typeface="Times New Roman" pitchFamily="-65" charset="0"/>
              </a:rPr>
              <a:t>conditioning.</a:t>
            </a:r>
            <a:endParaRPr lang="en-US" sz="2300" dirty="0">
              <a:latin typeface="Comic Sans MS" pitchFamily="-65" charset="0"/>
            </a:endParaRPr>
          </a:p>
          <a:p>
            <a:pPr eaLnBrk="0" hangingPunct="0">
              <a:buFont typeface="Calibri" pitchFamily="-65" charset="0"/>
              <a:buAutoNum type="arabicPeriod"/>
            </a:pPr>
            <a:r>
              <a:rPr lang="en-US" sz="2300" dirty="0">
                <a:latin typeface="Comic Sans MS" pitchFamily="-65" charset="0"/>
              </a:rPr>
              <a:t>Cool the person by covering them with damp</a:t>
            </a:r>
            <a:r>
              <a:rPr lang="en-US" sz="2300" dirty="0" smtClean="0">
                <a:latin typeface="Comic Sans MS" pitchFamily="-65" charset="0"/>
              </a:rPr>
              <a:t> </a:t>
            </a:r>
            <a:r>
              <a:rPr lang="en-US" sz="2300" dirty="0">
                <a:latin typeface="Comic Sans MS" pitchFamily="-65" charset="0"/>
              </a:rPr>
              <a:t>t</a:t>
            </a:r>
            <a:r>
              <a:rPr lang="en-US" sz="2300" dirty="0" smtClean="0">
                <a:latin typeface="Comic Sans MS" pitchFamily="-65" charset="0"/>
              </a:rPr>
              <a:t>owels </a:t>
            </a:r>
            <a:r>
              <a:rPr lang="en-US" sz="2300" dirty="0">
                <a:latin typeface="Comic Sans MS" pitchFamily="-65" charset="0"/>
              </a:rPr>
              <a:t>or spraying them with</a:t>
            </a:r>
            <a:r>
              <a:rPr lang="en-US" sz="2300" dirty="0" smtClean="0">
                <a:latin typeface="Comic Sans MS" pitchFamily="-65" charset="0"/>
              </a:rPr>
              <a:t> </a:t>
            </a:r>
            <a:r>
              <a:rPr lang="en-US" sz="2300" dirty="0">
                <a:latin typeface="Comic Sans MS" pitchFamily="-65" charset="0"/>
              </a:rPr>
              <a:t>c</a:t>
            </a:r>
            <a:r>
              <a:rPr lang="en-US" sz="2300" dirty="0" smtClean="0">
                <a:latin typeface="Comic Sans MS" pitchFamily="-65" charset="0"/>
              </a:rPr>
              <a:t>ool </a:t>
            </a:r>
            <a:r>
              <a:rPr lang="en-US" sz="2300" dirty="0">
                <a:latin typeface="Comic Sans MS" pitchFamily="-65" charset="0"/>
              </a:rPr>
              <a:t>w</a:t>
            </a:r>
            <a:r>
              <a:rPr lang="en-US" sz="2300" dirty="0" smtClean="0">
                <a:latin typeface="Comic Sans MS" pitchFamily="-65" charset="0"/>
              </a:rPr>
              <a:t>ater</a:t>
            </a:r>
            <a:r>
              <a:rPr lang="en-US" sz="2300" dirty="0">
                <a:latin typeface="Comic Sans MS" pitchFamily="-65" charset="0"/>
              </a:rPr>
              <a:t>. Use a fan or newspaper to</a:t>
            </a:r>
            <a:r>
              <a:rPr lang="en-US" sz="2300" dirty="0" smtClean="0">
                <a:latin typeface="Comic Sans MS" pitchFamily="-65" charset="0"/>
              </a:rPr>
              <a:t> </a:t>
            </a:r>
            <a:r>
              <a:rPr lang="en-US" sz="2300" dirty="0">
                <a:latin typeface="Comic Sans MS" pitchFamily="-65" charset="0"/>
              </a:rPr>
              <a:t>g</a:t>
            </a:r>
            <a:r>
              <a:rPr lang="en-US" sz="2300" dirty="0" smtClean="0">
                <a:latin typeface="Comic Sans MS" pitchFamily="-65" charset="0"/>
              </a:rPr>
              <a:t>ive </a:t>
            </a:r>
            <a:r>
              <a:rPr lang="en-US" sz="2300" dirty="0">
                <a:latin typeface="Comic Sans MS" pitchFamily="-65" charset="0"/>
              </a:rPr>
              <a:t>them air.</a:t>
            </a:r>
            <a:r>
              <a:rPr lang="en-US" sz="23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Your Responsibilities as a Responder</a:t>
            </a:r>
            <a:endParaRPr lang="en-US" dirty="0">
              <a:solidFill>
                <a:srgbClr val="FF0000"/>
              </a:solidFill>
            </a:endParaRPr>
          </a:p>
        </p:txBody>
      </p:sp>
      <p:sp>
        <p:nvSpPr>
          <p:cNvPr id="3" name="Content Placeholder 2"/>
          <p:cNvSpPr>
            <a:spLocks noGrp="1"/>
          </p:cNvSpPr>
          <p:nvPr>
            <p:ph idx="1"/>
          </p:nvPr>
        </p:nvSpPr>
        <p:spPr>
          <a:xfrm>
            <a:off x="457200" y="1417638"/>
            <a:ext cx="8229600" cy="5140247"/>
          </a:xfrm>
        </p:spPr>
        <p:txBody>
          <a:bodyPr/>
          <a:lstStyle/>
          <a:p>
            <a:r>
              <a:rPr lang="en-US" sz="3600" dirty="0" smtClean="0">
                <a:solidFill>
                  <a:srgbClr val="FF0000"/>
                </a:solidFill>
              </a:rPr>
              <a:t>Check</a:t>
            </a:r>
            <a:r>
              <a:rPr lang="en-US" sz="3600" dirty="0" smtClean="0"/>
              <a:t> the Scene- make sure it is safe</a:t>
            </a:r>
          </a:p>
          <a:p>
            <a:r>
              <a:rPr lang="en-US" sz="3600" dirty="0" smtClean="0">
                <a:solidFill>
                  <a:srgbClr val="FF0000"/>
                </a:solidFill>
              </a:rPr>
              <a:t>Call</a:t>
            </a:r>
            <a:r>
              <a:rPr lang="en-US" sz="3600" dirty="0" smtClean="0"/>
              <a:t> Emergency Responders- the most important step!</a:t>
            </a:r>
          </a:p>
          <a:p>
            <a:r>
              <a:rPr lang="en-US" sz="3600" dirty="0" smtClean="0"/>
              <a:t>Provide </a:t>
            </a:r>
            <a:r>
              <a:rPr lang="en-US" sz="3600" dirty="0" smtClean="0">
                <a:solidFill>
                  <a:srgbClr val="FF0000"/>
                </a:solidFill>
              </a:rPr>
              <a:t>Care</a:t>
            </a:r>
          </a:p>
          <a:p>
            <a:r>
              <a:rPr lang="en-US" sz="3600" dirty="0" smtClean="0"/>
              <a:t>The 3 C’s of Responding</a:t>
            </a:r>
          </a:p>
          <a:p>
            <a:pPr lvl="1"/>
            <a:r>
              <a:rPr lang="en-US" sz="3600" dirty="0" smtClean="0"/>
              <a:t>Check</a:t>
            </a:r>
          </a:p>
          <a:p>
            <a:pPr lvl="1"/>
            <a:r>
              <a:rPr lang="en-US" sz="3600" dirty="0" smtClean="0"/>
              <a:t>Call</a:t>
            </a:r>
          </a:p>
          <a:p>
            <a:pPr lvl="1"/>
            <a:r>
              <a:rPr lang="en-US" sz="3600" dirty="0" smtClean="0"/>
              <a:t>Care</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431"/>
          </a:xfrm>
        </p:spPr>
        <p:txBody>
          <a:bodyPr>
            <a:normAutofit/>
          </a:bodyPr>
          <a:lstStyle/>
          <a:p>
            <a:r>
              <a:rPr lang="en-US" u="sng" dirty="0" smtClean="0">
                <a:solidFill>
                  <a:srgbClr val="FF0000"/>
                </a:solidFill>
              </a:rPr>
              <a:t>Frostbite</a:t>
            </a:r>
            <a:endParaRPr lang="en-US" u="sng" dirty="0">
              <a:solidFill>
                <a:srgbClr val="FF0000"/>
              </a:solidFill>
            </a:endParaRPr>
          </a:p>
        </p:txBody>
      </p:sp>
      <p:sp>
        <p:nvSpPr>
          <p:cNvPr id="3" name="Content Placeholder 2"/>
          <p:cNvSpPr>
            <a:spLocks noGrp="1"/>
          </p:cNvSpPr>
          <p:nvPr>
            <p:ph idx="1"/>
          </p:nvPr>
        </p:nvSpPr>
        <p:spPr>
          <a:xfrm>
            <a:off x="158746" y="952432"/>
            <a:ext cx="8800464" cy="5645138"/>
          </a:xfrm>
        </p:spPr>
        <p:txBody>
          <a:bodyPr>
            <a:normAutofit fontScale="85000" lnSpcReduction="20000"/>
          </a:bodyPr>
          <a:lstStyle/>
          <a:p>
            <a:r>
              <a:rPr lang="en-US" dirty="0" smtClean="0"/>
              <a:t>Frostbite: localized damage is caused to skin and other tissues due to freezing.</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Treatment: </a:t>
            </a:r>
          </a:p>
          <a:p>
            <a:r>
              <a:rPr lang="en-US" dirty="0" smtClean="0"/>
              <a:t>Call for help! Get the person to a warm place and remove any wet clothing. Do not re-warm the skin until you can keep it warm. Gently warm the area in warm water (not hot) until the skin appears red and warm. Do not use direct heat from heating pads, radiator, or fires. Do not rub or massage the skin or break blisters. Bandage the area loosely and apply dry, sterile dressings.</a:t>
            </a:r>
          </a:p>
          <a:p>
            <a:endParaRPr lang="en-US" dirty="0" smtClean="0"/>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886951" y="1754270"/>
            <a:ext cx="2625298" cy="1990851"/>
          </a:xfrm>
          <a:prstGeom prst="rect">
            <a:avLst/>
          </a:prstGeom>
        </p:spPr>
      </p:pic>
      <p:pic>
        <p:nvPicPr>
          <p:cNvPr id="5" name="Picture 4"/>
          <p:cNvPicPr>
            <a:picLocks noChangeAspect="1"/>
          </p:cNvPicPr>
          <p:nvPr/>
        </p:nvPicPr>
        <p:blipFill>
          <a:blip r:embed="rId3"/>
          <a:stretch>
            <a:fillRect/>
          </a:stretch>
        </p:blipFill>
        <p:spPr>
          <a:xfrm>
            <a:off x="4732606" y="1655559"/>
            <a:ext cx="3363472" cy="22382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1800"/>
          </a:xfrm>
        </p:spPr>
        <p:txBody>
          <a:bodyPr>
            <a:normAutofit/>
          </a:bodyPr>
          <a:lstStyle/>
          <a:p>
            <a:r>
              <a:rPr lang="en-US" dirty="0" smtClean="0">
                <a:solidFill>
                  <a:srgbClr val="FF0000"/>
                </a:solidFill>
              </a:rPr>
              <a:t>Hypothermia</a:t>
            </a:r>
            <a:endParaRPr lang="en-US" dirty="0">
              <a:solidFill>
                <a:srgbClr val="FF0000"/>
              </a:solidFill>
            </a:endParaRPr>
          </a:p>
        </p:txBody>
      </p:sp>
      <p:sp>
        <p:nvSpPr>
          <p:cNvPr id="3" name="Content Placeholder 2"/>
          <p:cNvSpPr>
            <a:spLocks noGrp="1"/>
          </p:cNvSpPr>
          <p:nvPr>
            <p:ph idx="1"/>
          </p:nvPr>
        </p:nvSpPr>
        <p:spPr>
          <a:xfrm>
            <a:off x="457200" y="1220302"/>
            <a:ext cx="8229600" cy="5486400"/>
          </a:xfrm>
        </p:spPr>
        <p:txBody>
          <a:bodyPr>
            <a:normAutofit fontScale="77500" lnSpcReduction="20000"/>
          </a:bodyPr>
          <a:lstStyle/>
          <a:p>
            <a:pPr>
              <a:buNone/>
            </a:pPr>
            <a:r>
              <a:rPr lang="en-US" dirty="0" smtClean="0"/>
              <a:t>Hypothermia is a potentially dangerous drop in body temperature, usually caused by prolonged exposure to cold temperatures</a:t>
            </a:r>
          </a:p>
          <a:p>
            <a:endParaRPr lang="en-US" dirty="0" smtClean="0"/>
          </a:p>
          <a:p>
            <a:endParaRPr lang="en-US" dirty="0" smtClean="0"/>
          </a:p>
          <a:p>
            <a:endParaRPr lang="en-US" dirty="0" smtClean="0"/>
          </a:p>
          <a:p>
            <a:pPr>
              <a:buNone/>
            </a:pPr>
            <a:r>
              <a:rPr lang="en-US" dirty="0" smtClean="0">
                <a:solidFill>
                  <a:srgbClr val="FF0000"/>
                </a:solidFill>
              </a:rPr>
              <a:t>Treatment:</a:t>
            </a:r>
          </a:p>
          <a:p>
            <a:r>
              <a:rPr lang="en-US" dirty="0" smtClean="0"/>
              <a:t>Call for help!</a:t>
            </a:r>
          </a:p>
          <a:p>
            <a:r>
              <a:rPr lang="en-US" dirty="0" smtClean="0"/>
              <a:t>Remove any wet clothes</a:t>
            </a:r>
          </a:p>
          <a:p>
            <a:r>
              <a:rPr lang="en-US" dirty="0" smtClean="0"/>
              <a:t>Move gently to a warm, dry shelter as soon as possible.</a:t>
            </a:r>
          </a:p>
          <a:p>
            <a:r>
              <a:rPr lang="en-US" dirty="0" smtClean="0"/>
              <a:t>Begin re-warming the person with extra clothing and use warm blankets.</a:t>
            </a:r>
          </a:p>
          <a:p>
            <a:r>
              <a:rPr lang="en-US" dirty="0" smtClean="0"/>
              <a:t>Offer warm liquids</a:t>
            </a:r>
          </a:p>
          <a:p>
            <a:r>
              <a:rPr lang="en-US" dirty="0" smtClean="0"/>
              <a:t>CPR if no signs of breathing…continue CPR even if there is no pulse. </a:t>
            </a:r>
            <a:endParaRPr lang="en-US" dirty="0"/>
          </a:p>
        </p:txBody>
      </p:sp>
      <p:pic>
        <p:nvPicPr>
          <p:cNvPr id="4" name="Picture 3"/>
          <p:cNvPicPr>
            <a:picLocks noChangeAspect="1"/>
          </p:cNvPicPr>
          <p:nvPr/>
        </p:nvPicPr>
        <p:blipFill>
          <a:blip r:embed="rId2"/>
          <a:stretch>
            <a:fillRect/>
          </a:stretch>
        </p:blipFill>
        <p:spPr>
          <a:xfrm>
            <a:off x="4828203" y="2036134"/>
            <a:ext cx="3479800" cy="2336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2668"/>
          </a:xfrm>
        </p:spPr>
        <p:txBody>
          <a:bodyPr>
            <a:normAutofit/>
          </a:bodyPr>
          <a:lstStyle/>
          <a:p>
            <a:r>
              <a:rPr lang="en-US" dirty="0" smtClean="0">
                <a:solidFill>
                  <a:srgbClr val="FF0000"/>
                </a:solidFill>
              </a:rPr>
              <a:t>CPR</a:t>
            </a:r>
            <a:endParaRPr lang="en-US" dirty="0">
              <a:solidFill>
                <a:srgbClr val="FF0000"/>
              </a:solidFill>
            </a:endParaRPr>
          </a:p>
        </p:txBody>
      </p:sp>
      <p:sp>
        <p:nvSpPr>
          <p:cNvPr id="3" name="Content Placeholder 2"/>
          <p:cNvSpPr>
            <a:spLocks noGrp="1"/>
          </p:cNvSpPr>
          <p:nvPr>
            <p:ph idx="1"/>
          </p:nvPr>
        </p:nvSpPr>
        <p:spPr>
          <a:xfrm>
            <a:off x="457200" y="1140934"/>
            <a:ext cx="8229600" cy="5446714"/>
          </a:xfrm>
        </p:spPr>
        <p:txBody>
          <a:bodyPr>
            <a:normAutofit fontScale="85000" lnSpcReduction="10000"/>
          </a:bodyPr>
          <a:lstStyle/>
          <a:p>
            <a:pPr>
              <a:buNone/>
            </a:pPr>
            <a:r>
              <a:rPr lang="en-US" dirty="0" smtClean="0"/>
              <a:t>CPR stands for Cardiopulmonary Resuscitation</a:t>
            </a:r>
          </a:p>
          <a:p>
            <a:pPr>
              <a:buNone/>
            </a:pPr>
            <a:endParaRPr lang="en-US" dirty="0" smtClean="0"/>
          </a:p>
          <a:p>
            <a:pPr>
              <a:buNone/>
            </a:pPr>
            <a:r>
              <a:rPr lang="en-US" dirty="0" smtClean="0"/>
              <a:t>Follow the A, B, C’s!</a:t>
            </a:r>
          </a:p>
          <a:p>
            <a:pPr>
              <a:buNone/>
            </a:pPr>
            <a:r>
              <a:rPr lang="en-US" dirty="0" smtClean="0"/>
              <a:t>A: Airway</a:t>
            </a:r>
          </a:p>
          <a:p>
            <a:pPr>
              <a:buNone/>
            </a:pPr>
            <a:r>
              <a:rPr lang="en-US" dirty="0" smtClean="0"/>
              <a:t>B: Breathing</a:t>
            </a:r>
          </a:p>
          <a:p>
            <a:pPr>
              <a:buNone/>
            </a:pPr>
            <a:r>
              <a:rPr lang="en-US" dirty="0" smtClean="0"/>
              <a:t>C: Control Bleeding</a:t>
            </a:r>
          </a:p>
          <a:p>
            <a:pPr>
              <a:buNone/>
            </a:pPr>
            <a:endParaRPr lang="en-US" dirty="0" smtClean="0"/>
          </a:p>
          <a:p>
            <a:pPr>
              <a:buNone/>
            </a:pPr>
            <a:r>
              <a:rPr lang="en-US" dirty="0" smtClean="0"/>
              <a:t>Or AB-CABS like in the video</a:t>
            </a:r>
          </a:p>
          <a:p>
            <a:pPr>
              <a:buNone/>
            </a:pPr>
            <a:endParaRPr lang="en-US" dirty="0" smtClean="0"/>
          </a:p>
          <a:p>
            <a:pPr>
              <a:buNone/>
            </a:pPr>
            <a:r>
              <a:rPr lang="en-US" dirty="0" smtClean="0"/>
              <a:t>Video: </a:t>
            </a:r>
          </a:p>
          <a:p>
            <a:pPr>
              <a:buNone/>
            </a:pPr>
            <a:endParaRPr lang="en-US" dirty="0" smtClean="0"/>
          </a:p>
          <a:p>
            <a:pPr>
              <a:buNone/>
            </a:pPr>
            <a:r>
              <a:rPr lang="en-US" dirty="0" smtClean="0"/>
              <a:t>http://</a:t>
            </a:r>
            <a:r>
              <a:rPr lang="en-US" dirty="0" err="1" smtClean="0"/>
              <a:t>www.youtube.com/watch?v</a:t>
            </a:r>
            <a:r>
              <a:rPr lang="en-US" dirty="0" smtClean="0"/>
              <a:t>=ZjszBXF0l8A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Good Samaritan Laws</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smtClean="0"/>
              <a:t>• </a:t>
            </a:r>
            <a:r>
              <a:rPr lang="en-US" dirty="0"/>
              <a:t>Laws that give legal protection to people who help individuals that are ill or injured</a:t>
            </a:r>
            <a:r>
              <a:rPr lang="en-US" dirty="0" smtClean="0"/>
              <a:t> </a:t>
            </a:r>
          </a:p>
          <a:p>
            <a:pPr>
              <a:buNone/>
            </a:pPr>
            <a:endParaRPr lang="en-US" dirty="0" smtClean="0"/>
          </a:p>
          <a:p>
            <a:pPr>
              <a:buNone/>
            </a:pPr>
            <a:r>
              <a:rPr lang="en-US" dirty="0"/>
              <a:t>• Protect one from being sued or found financially responsible for the victim’s injury</a:t>
            </a:r>
            <a:r>
              <a:rPr lang="en-US" dirty="0" smtClean="0"/>
              <a:t> </a:t>
            </a:r>
          </a:p>
          <a:p>
            <a:pPr>
              <a:buNone/>
            </a:pPr>
            <a:endParaRPr lang="en-US" dirty="0" smtClean="0"/>
          </a:p>
          <a:p>
            <a:pPr>
              <a:buNone/>
            </a:pPr>
            <a:r>
              <a:rPr lang="en-US" dirty="0"/>
              <a:t>• Protect you as long as you are not negligent or reckless during the care that is given </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6472" y="253817"/>
            <a:ext cx="8229600" cy="1346384"/>
          </a:xfrm>
        </p:spPr>
        <p:txBody>
          <a:bodyPr/>
          <a:lstStyle/>
          <a:p>
            <a:pPr>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some things that would be important to include in a First Aid Kit?</a:t>
            </a:r>
          </a:p>
          <a:p>
            <a:pPr>
              <a:buNone/>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None/>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Arial" charset="0"/>
              <a:buChar cha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dirty="0"/>
          </a:p>
        </p:txBody>
      </p:sp>
      <p:pic>
        <p:nvPicPr>
          <p:cNvPr id="4" name="Picture 3" descr="http://mrbarlow.files.wordpress.com/2009/12/band-aid.jpg"/>
          <p:cNvPicPr>
            <a:picLocks noChangeAspect="1" noChangeArrowheads="1"/>
          </p:cNvPicPr>
          <p:nvPr/>
        </p:nvPicPr>
        <p:blipFill>
          <a:blip r:embed="rId2" cstate="print"/>
          <a:srcRect/>
          <a:stretch>
            <a:fillRect/>
          </a:stretch>
        </p:blipFill>
        <p:spPr bwMode="auto">
          <a:xfrm>
            <a:off x="1635192" y="1810243"/>
            <a:ext cx="1384300" cy="848442"/>
          </a:xfrm>
          <a:prstGeom prst="rect">
            <a:avLst/>
          </a:prstGeom>
          <a:ln>
            <a:noFill/>
          </a:ln>
          <a:effectLst>
            <a:softEdge rad="112500"/>
          </a:effectLst>
        </p:spPr>
      </p:pic>
      <p:pic>
        <p:nvPicPr>
          <p:cNvPr id="5" name="Picture 4" descr="http://www.shesjustsaying.com/.a/6a00e55239d3088834010536cad937970c-320pi"/>
          <p:cNvPicPr>
            <a:picLocks noChangeAspect="1" noChangeArrowheads="1"/>
          </p:cNvPicPr>
          <p:nvPr/>
        </p:nvPicPr>
        <p:blipFill>
          <a:blip r:embed="rId3" cstate="print"/>
          <a:srcRect/>
          <a:stretch>
            <a:fillRect/>
          </a:stretch>
        </p:blipFill>
        <p:spPr bwMode="auto">
          <a:xfrm>
            <a:off x="3795901" y="1347922"/>
            <a:ext cx="1447800" cy="1447800"/>
          </a:xfrm>
          <a:prstGeom prst="rect">
            <a:avLst/>
          </a:prstGeom>
          <a:ln>
            <a:noFill/>
          </a:ln>
          <a:effectLst>
            <a:softEdge rad="112500"/>
          </a:effectLst>
        </p:spPr>
      </p:pic>
      <p:pic>
        <p:nvPicPr>
          <p:cNvPr id="6" name="Picture 5" descr="http://cdn.thegreenestdollar.com/wp-content/uploads/2008/10/h.jpg"/>
          <p:cNvPicPr>
            <a:picLocks noChangeAspect="1" noChangeArrowheads="1"/>
          </p:cNvPicPr>
          <p:nvPr/>
        </p:nvPicPr>
        <p:blipFill>
          <a:blip r:embed="rId4" cstate="print"/>
          <a:srcRect/>
          <a:stretch>
            <a:fillRect/>
          </a:stretch>
        </p:blipFill>
        <p:spPr bwMode="auto">
          <a:xfrm>
            <a:off x="4654420" y="2978530"/>
            <a:ext cx="1425575" cy="1425575"/>
          </a:xfrm>
          <a:prstGeom prst="rect">
            <a:avLst/>
          </a:prstGeom>
          <a:ln>
            <a:noFill/>
          </a:ln>
          <a:effectLst>
            <a:softEdge rad="112500"/>
          </a:effectLst>
        </p:spPr>
      </p:pic>
      <p:pic>
        <p:nvPicPr>
          <p:cNvPr id="7" name="Picture 6" descr="http://www.mountainside-medical.com/product_images/uploaded_images/NITRILE-GLOVES-ONLINE.jpg"/>
          <p:cNvPicPr>
            <a:picLocks noChangeAspect="1" noChangeArrowheads="1"/>
          </p:cNvPicPr>
          <p:nvPr/>
        </p:nvPicPr>
        <p:blipFill>
          <a:blip r:embed="rId5"/>
          <a:srcRect/>
          <a:stretch>
            <a:fillRect/>
          </a:stretch>
        </p:blipFill>
        <p:spPr bwMode="auto">
          <a:xfrm>
            <a:off x="7524929" y="4088193"/>
            <a:ext cx="1054100" cy="939800"/>
          </a:xfrm>
          <a:prstGeom prst="rect">
            <a:avLst/>
          </a:prstGeom>
          <a:noFill/>
          <a:ln w="9525">
            <a:noFill/>
            <a:miter lim="800000"/>
            <a:headEnd/>
            <a:tailEnd/>
          </a:ln>
        </p:spPr>
      </p:pic>
      <p:pic>
        <p:nvPicPr>
          <p:cNvPr id="8" name="Picture 7" descr="http://www.boston.com/ae/theater_arts/exhibitionist/scissors.jpg"/>
          <p:cNvPicPr>
            <a:picLocks noChangeAspect="1" noChangeArrowheads="1"/>
          </p:cNvPicPr>
          <p:nvPr/>
        </p:nvPicPr>
        <p:blipFill>
          <a:blip r:embed="rId6"/>
          <a:srcRect/>
          <a:stretch>
            <a:fillRect/>
          </a:stretch>
        </p:blipFill>
        <p:spPr bwMode="auto">
          <a:xfrm>
            <a:off x="7672772" y="2234464"/>
            <a:ext cx="1003300" cy="1003300"/>
          </a:xfrm>
          <a:prstGeom prst="rect">
            <a:avLst/>
          </a:prstGeom>
          <a:noFill/>
          <a:ln w="9525">
            <a:noFill/>
            <a:miter lim="800000"/>
            <a:headEnd/>
            <a:tailEnd/>
          </a:ln>
        </p:spPr>
      </p:pic>
      <p:pic>
        <p:nvPicPr>
          <p:cNvPr id="9" name="Picture 8" descr="http://www.soccer.com/images/Catalog/ProductImages/300/130702.JPG"/>
          <p:cNvPicPr>
            <a:picLocks noChangeAspect="1" noChangeArrowheads="1"/>
          </p:cNvPicPr>
          <p:nvPr/>
        </p:nvPicPr>
        <p:blipFill>
          <a:blip r:embed="rId7"/>
          <a:srcRect/>
          <a:stretch>
            <a:fillRect/>
          </a:stretch>
        </p:blipFill>
        <p:spPr bwMode="auto">
          <a:xfrm>
            <a:off x="6392704" y="2234464"/>
            <a:ext cx="685800" cy="685800"/>
          </a:xfrm>
          <a:prstGeom prst="rect">
            <a:avLst/>
          </a:prstGeom>
          <a:noFill/>
          <a:ln w="9525">
            <a:noFill/>
            <a:miter lim="800000"/>
            <a:headEnd/>
            <a:tailEnd/>
          </a:ln>
        </p:spPr>
      </p:pic>
      <p:pic>
        <p:nvPicPr>
          <p:cNvPr id="10" name="Picture 9" descr="http://www.mountainside-medical.com/product_images/uploaded_images/surgical-medical-tape.jpg"/>
          <p:cNvPicPr>
            <a:picLocks noChangeAspect="1" noChangeArrowheads="1"/>
          </p:cNvPicPr>
          <p:nvPr/>
        </p:nvPicPr>
        <p:blipFill>
          <a:blip r:embed="rId8" cstate="print"/>
          <a:srcRect/>
          <a:stretch>
            <a:fillRect/>
          </a:stretch>
        </p:blipFill>
        <p:spPr bwMode="auto">
          <a:xfrm>
            <a:off x="6151404" y="3406029"/>
            <a:ext cx="927100" cy="927100"/>
          </a:xfrm>
          <a:prstGeom prst="rect">
            <a:avLst/>
          </a:prstGeom>
          <a:ln>
            <a:noFill/>
          </a:ln>
          <a:effectLst>
            <a:softEdge rad="112500"/>
          </a:effectLst>
        </p:spPr>
      </p:pic>
      <p:sp>
        <p:nvSpPr>
          <p:cNvPr id="11" name="Rectangle 10"/>
          <p:cNvSpPr/>
          <p:nvPr/>
        </p:nvSpPr>
        <p:spPr>
          <a:xfrm>
            <a:off x="449104" y="5679440"/>
            <a:ext cx="8229600" cy="954107"/>
          </a:xfrm>
          <a:prstGeom prst="rect">
            <a:avLst/>
          </a:prstGeom>
        </p:spPr>
        <p:txBody>
          <a:bodyPr wrap="square">
            <a:spAutoFit/>
          </a:bodyPr>
          <a:lstStyle/>
          <a:p>
            <a:pP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Where are some convenient places to keep First Aid Kits?</a:t>
            </a:r>
          </a:p>
        </p:txBody>
      </p:sp>
      <p:pic>
        <p:nvPicPr>
          <p:cNvPr id="12" name="Picture 11" descr="http://www.redcrossstl.org/Portals/0/Health_and_Safety/Breathing%20Barriers.jpg"/>
          <p:cNvPicPr>
            <a:picLocks noChangeAspect="1" noChangeArrowheads="1"/>
          </p:cNvPicPr>
          <p:nvPr/>
        </p:nvPicPr>
        <p:blipFill>
          <a:blip r:embed="rId9"/>
          <a:srcRect/>
          <a:stretch>
            <a:fillRect/>
          </a:stretch>
        </p:blipFill>
        <p:spPr bwMode="auto">
          <a:xfrm>
            <a:off x="707084" y="2920264"/>
            <a:ext cx="3533775"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2037"/>
          </a:xfrm>
        </p:spPr>
        <p:txBody>
          <a:bodyPr>
            <a:normAutofit/>
          </a:bodyPr>
          <a:lstStyle/>
          <a:p>
            <a:r>
              <a:rPr lang="en-US" dirty="0" smtClean="0">
                <a:solidFill>
                  <a:srgbClr val="FF0000"/>
                </a:solidFill>
              </a:rPr>
              <a:t>Wound Types</a:t>
            </a:r>
            <a:endParaRPr lang="en-US" dirty="0">
              <a:solidFill>
                <a:srgbClr val="FF0000"/>
              </a:solidFill>
            </a:endParaRPr>
          </a:p>
        </p:txBody>
      </p:sp>
      <p:sp>
        <p:nvSpPr>
          <p:cNvPr id="3" name="Content Placeholder 2"/>
          <p:cNvSpPr>
            <a:spLocks noGrp="1"/>
          </p:cNvSpPr>
          <p:nvPr>
            <p:ph idx="1"/>
          </p:nvPr>
        </p:nvSpPr>
        <p:spPr>
          <a:xfrm>
            <a:off x="3174914" y="1220302"/>
            <a:ext cx="5511886" cy="5397110"/>
          </a:xfrm>
        </p:spPr>
        <p:txBody>
          <a:bodyPr>
            <a:noAutofit/>
          </a:bodyPr>
          <a:lstStyle/>
          <a:p>
            <a:pPr lvl="0" defTabSz="914400" eaLnBrk="0" fontAlgn="base" hangingPunct="0">
              <a:spcAft>
                <a:spcPct val="0"/>
              </a:spcAft>
              <a:buNone/>
              <a:defRPr/>
            </a:pPr>
            <a:r>
              <a:rPr lang="en-US" sz="2800" b="1" dirty="0">
                <a:solidFill>
                  <a:srgbClr val="FF0000"/>
                </a:solidFill>
              </a:rPr>
              <a:t>Laceration</a:t>
            </a:r>
          </a:p>
          <a:p>
            <a:pPr lvl="0" defTabSz="914400" eaLnBrk="0" fontAlgn="base" hangingPunct="0">
              <a:spcAft>
                <a:spcPct val="0"/>
              </a:spcAft>
              <a:buNone/>
              <a:defRPr/>
            </a:pPr>
            <a:r>
              <a:rPr lang="en-US" sz="2800" dirty="0">
                <a:solidFill>
                  <a:srgbClr val="000000"/>
                </a:solidFill>
              </a:rPr>
              <a:t>A cut in the skin that is </a:t>
            </a:r>
            <a:r>
              <a:rPr lang="en-US" sz="2800" dirty="0" smtClean="0">
                <a:solidFill>
                  <a:srgbClr val="000000"/>
                </a:solidFill>
              </a:rPr>
              <a:t>usually deep enough to require stitches</a:t>
            </a:r>
          </a:p>
          <a:p>
            <a:pPr lvl="0" defTabSz="914400" eaLnBrk="0" fontAlgn="base" hangingPunct="0">
              <a:spcAft>
                <a:spcPct val="0"/>
              </a:spcAft>
              <a:buNone/>
              <a:defRPr/>
            </a:pPr>
            <a:endParaRPr lang="en-US" sz="2800" b="1" dirty="0">
              <a:solidFill>
                <a:srgbClr val="9F0000">
                  <a:lumMod val="60000"/>
                  <a:lumOff val="40000"/>
                </a:srgbClr>
              </a:solidFill>
            </a:endParaRPr>
          </a:p>
          <a:p>
            <a:pPr lvl="0" defTabSz="914400" eaLnBrk="0" fontAlgn="base" hangingPunct="0">
              <a:spcAft>
                <a:spcPct val="0"/>
              </a:spcAft>
              <a:buNone/>
              <a:defRPr/>
            </a:pPr>
            <a:r>
              <a:rPr lang="en-US" sz="2800" b="1" dirty="0">
                <a:solidFill>
                  <a:srgbClr val="9F0000">
                    <a:lumMod val="60000"/>
                    <a:lumOff val="40000"/>
                  </a:srgbClr>
                </a:solidFill>
              </a:rPr>
              <a:t>Abrasion</a:t>
            </a:r>
          </a:p>
          <a:p>
            <a:pPr lvl="0" defTabSz="914400" eaLnBrk="0" fontAlgn="base" hangingPunct="0">
              <a:spcAft>
                <a:spcPct val="0"/>
              </a:spcAft>
              <a:buNone/>
              <a:defRPr/>
            </a:pPr>
            <a:r>
              <a:rPr lang="en-US" sz="2800" dirty="0">
                <a:solidFill>
                  <a:srgbClr val="000000"/>
                </a:solidFill>
              </a:rPr>
              <a:t>A scrape </a:t>
            </a:r>
            <a:r>
              <a:rPr lang="en-US" sz="2800" dirty="0" smtClean="0">
                <a:solidFill>
                  <a:srgbClr val="000000"/>
                </a:solidFill>
              </a:rPr>
              <a:t>or </a:t>
            </a:r>
            <a:r>
              <a:rPr lang="en-US" sz="2800" dirty="0">
                <a:solidFill>
                  <a:srgbClr val="000000"/>
                </a:solidFill>
              </a:rPr>
              <a:t>burn</a:t>
            </a:r>
            <a:endParaRPr lang="en-US" sz="2800" dirty="0" smtClean="0">
              <a:solidFill>
                <a:srgbClr val="000000"/>
              </a:solidFill>
            </a:endParaRPr>
          </a:p>
          <a:p>
            <a:pPr lvl="0" defTabSz="914400" eaLnBrk="0" fontAlgn="base" hangingPunct="0">
              <a:spcAft>
                <a:spcPct val="0"/>
              </a:spcAft>
              <a:buNone/>
              <a:defRPr/>
            </a:pPr>
            <a:endParaRPr lang="en-US" sz="2800" b="1" dirty="0" smtClean="0">
              <a:solidFill>
                <a:srgbClr val="9F0000">
                  <a:lumMod val="60000"/>
                  <a:lumOff val="40000"/>
                </a:srgbClr>
              </a:solidFill>
            </a:endParaRPr>
          </a:p>
          <a:p>
            <a:pPr lvl="0" defTabSz="914400" eaLnBrk="0" fontAlgn="base" hangingPunct="0">
              <a:spcAft>
                <a:spcPct val="0"/>
              </a:spcAft>
              <a:buNone/>
              <a:defRPr/>
            </a:pPr>
            <a:r>
              <a:rPr lang="en-US" sz="2800" b="1" dirty="0">
                <a:solidFill>
                  <a:srgbClr val="9F0000">
                    <a:lumMod val="60000"/>
                    <a:lumOff val="40000"/>
                  </a:srgbClr>
                </a:solidFill>
              </a:rPr>
              <a:t>Puncture</a:t>
            </a:r>
          </a:p>
          <a:p>
            <a:pPr lvl="0" defTabSz="914400" eaLnBrk="0" fontAlgn="base" hangingPunct="0">
              <a:spcAft>
                <a:spcPct val="0"/>
              </a:spcAft>
              <a:buNone/>
              <a:defRPr/>
            </a:pPr>
            <a:r>
              <a:rPr lang="en-US" sz="2800" dirty="0">
                <a:solidFill>
                  <a:srgbClr val="000000"/>
                </a:solidFill>
              </a:rPr>
              <a:t>A hole in the skin caused by a sharp object</a:t>
            </a:r>
            <a:endParaRPr lang="en-US" sz="2800" dirty="0"/>
          </a:p>
        </p:txBody>
      </p:sp>
      <p:pic>
        <p:nvPicPr>
          <p:cNvPr id="4" name="Picture 3" descr="http://upload.wikimedia.org/wikipedia/commons/c/c5/Laceration,_leg.jpg"/>
          <p:cNvPicPr>
            <a:picLocks noChangeAspect="1" noChangeArrowheads="1"/>
          </p:cNvPicPr>
          <p:nvPr/>
        </p:nvPicPr>
        <p:blipFill>
          <a:blip r:embed="rId2" cstate="print"/>
          <a:srcRect/>
          <a:stretch>
            <a:fillRect/>
          </a:stretch>
        </p:blipFill>
        <p:spPr bwMode="auto">
          <a:xfrm>
            <a:off x="814342" y="1220302"/>
            <a:ext cx="1914099" cy="1435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ttp://3.bp.blogspot.com/_KIfEBpjzuMs/SwS0xDE4TXI/AAAAAAAAAAU/mFeQBr1O6gI/s1600/abrasion-main_Full.jpg"/>
          <p:cNvPicPr>
            <a:picLocks noChangeAspect="1" noChangeArrowheads="1"/>
          </p:cNvPicPr>
          <p:nvPr/>
        </p:nvPicPr>
        <p:blipFill>
          <a:blip r:embed="rId3" cstate="print"/>
          <a:srcRect/>
          <a:stretch>
            <a:fillRect/>
          </a:stretch>
        </p:blipFill>
        <p:spPr bwMode="auto">
          <a:xfrm>
            <a:off x="1299730" y="2655876"/>
            <a:ext cx="1428711" cy="2145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http://www.barry.edu/podiatryclinics/images/conditions/puncture.jpg"/>
          <p:cNvPicPr>
            <a:picLocks noChangeAspect="1" noChangeArrowheads="1"/>
          </p:cNvPicPr>
          <p:nvPr/>
        </p:nvPicPr>
        <p:blipFill>
          <a:blip r:embed="rId4" cstate="print"/>
          <a:srcRect/>
          <a:stretch>
            <a:fillRect/>
          </a:stretch>
        </p:blipFill>
        <p:spPr bwMode="auto">
          <a:xfrm>
            <a:off x="1184212" y="4801086"/>
            <a:ext cx="1544230" cy="2056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07556"/>
          <a:ext cx="8077200" cy="5864646"/>
        </p:xfrm>
        <a:graphic>
          <a:graphicData uri="http://schemas.openxmlformats.org/drawingml/2006/table">
            <a:tbl>
              <a:tblPr/>
              <a:tblGrid>
                <a:gridCol w="1365250"/>
                <a:gridCol w="6711950"/>
              </a:tblGrid>
              <a:tr h="111325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endParaRPr>
                    </a:p>
                  </a:txBody>
                  <a:tcPr marL="62523" marR="62523" marT="0" marB="0" horzOverflow="overflow">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Comic Sans MS" pitchFamily="-65" charset="0"/>
                          <a:ea typeface="Times New Roman" pitchFamily="-65" charset="0"/>
                          <a:cs typeface="Times New Roman" pitchFamily="-65" charset="0"/>
                        </a:rPr>
                        <a:t>TREATMENT OF WOUNDS</a:t>
                      </a:r>
                      <a:endParaRPr kumimoji="0" lang="en-US" sz="3200" b="0" i="0" u="none" strike="noStrike" cap="none" normalizeH="0" baseline="0" dirty="0">
                        <a:ln>
                          <a:noFill/>
                        </a:ln>
                        <a:solidFill>
                          <a:srgbClr val="FF0000"/>
                        </a:solidFill>
                        <a:effectLst/>
                        <a:latin typeface="Calibri" pitchFamily="-65" charset="0"/>
                        <a:ea typeface="Times New Roman" pitchFamily="-65" charset="0"/>
                        <a:cs typeface="Times New Roman" pitchFamily="-65" charset="0"/>
                      </a:endParaRPr>
                    </a:p>
                  </a:txBody>
                  <a:tcPr marL="62523" marR="62523" marT="0" marB="0" horzOverflow="overflow">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12969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Laceration</a:t>
                      </a:r>
                      <a:endParaRPr kumimoji="0" lang="en-US" sz="10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txBody>
                  <a:tcPr marL="62523" marR="62523" marT="0" marB="0" anchor="ctr" horzOverflow="overflow">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Clean the wound with soap and water, or peroxide.</a:t>
                      </a:r>
                      <a:endParaRPr kumimoji="0" lang="en-US" sz="16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Use a clean cloth to apply pressure.</a:t>
                      </a:r>
                      <a:endParaRPr kumimoji="0" lang="en-US" sz="16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Use an antibiotic cream to prevent infection</a:t>
                      </a:r>
                      <a:endParaRPr kumimoji="0" lang="en-US" sz="16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Apply a sterile bandage </a:t>
                      </a:r>
                      <a:r>
                        <a:rPr kumimoji="0" lang="en-US" sz="1600" b="0" i="0" u="none" strike="noStrike" cap="none" normalizeH="0" baseline="0">
                          <a:ln>
                            <a:noFill/>
                          </a:ln>
                          <a:solidFill>
                            <a:srgbClr val="FF0000"/>
                          </a:solidFill>
                          <a:effectLst/>
                          <a:latin typeface="Comic Sans MS" pitchFamily="-65" charset="0"/>
                          <a:ea typeface="Times New Roman" pitchFamily="-65" charset="0"/>
                          <a:cs typeface="Times New Roman" pitchFamily="-65" charset="0"/>
                        </a:rPr>
                        <a:t>Tightly.</a:t>
                      </a:r>
                      <a:endParaRPr kumimoji="0" lang="en-US" sz="1600" b="0" i="0" u="none" strike="noStrike" cap="none" normalizeH="0" baseline="0">
                        <a:ln>
                          <a:noFill/>
                        </a:ln>
                        <a:solidFill>
                          <a:srgbClr val="FF0000"/>
                        </a:solidFill>
                        <a:effectLst/>
                        <a:latin typeface="Calibri" pitchFamily="-65" charset="0"/>
                        <a:ea typeface="Times New Roman" pitchFamily="-65" charset="0"/>
                        <a:cs typeface="Times New Roman" pitchFamily="-65" charset="0"/>
                      </a:endParaRPr>
                    </a:p>
                  </a:txBody>
                  <a:tcPr marL="62523" marR="62523" marT="0" marB="0" horzOverflow="overflow">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328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Abrasion</a:t>
                      </a:r>
                      <a:endParaRPr kumimoji="0" lang="en-US" sz="10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txBody>
                  <a:tcPr marL="62523" marR="62523" marT="0" marB="0" anchor="ctr" horzOverflow="overflow">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Clean the wound with soap and water or</a:t>
                      </a:r>
                      <a:r>
                        <a:rPr kumimoji="0" lang="en-US" sz="1600" b="0" i="0" u="none" strike="noStrike" cap="none" normalizeH="0" baseline="0">
                          <a:ln>
                            <a:noFill/>
                          </a:ln>
                          <a:solidFill>
                            <a:srgbClr val="FF0000"/>
                          </a:solidFill>
                          <a:effectLst/>
                          <a:latin typeface="Comic Sans MS" pitchFamily="-65" charset="0"/>
                          <a:ea typeface="Times New Roman" pitchFamily="-65" charset="0"/>
                          <a:cs typeface="Times New Roman" pitchFamily="-65" charset="0"/>
                        </a:rPr>
                        <a:t> Peroxide</a:t>
                      </a:r>
                      <a:endParaRPr kumimoji="0" lang="en-US" sz="1600" b="0" i="0" u="none" strike="noStrike" cap="none" normalizeH="0" baseline="0">
                        <a:ln>
                          <a:noFill/>
                        </a:ln>
                        <a:solidFill>
                          <a:srgbClr val="FF0000"/>
                        </a:solidFill>
                        <a:effectLst/>
                        <a:latin typeface="Calibri" pitchFamily="-65" charset="0"/>
                        <a:ea typeface="Times New Roman" pitchFamily="-65" charset="0"/>
                        <a:cs typeface="Times New Roman" pitchFamily="-65"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Use a clean cloth to apply </a:t>
                      </a:r>
                      <a:r>
                        <a:rPr kumimoji="0" lang="en-US" sz="1600" b="0" i="0" u="none" strike="noStrike" cap="none" normalizeH="0" baseline="0">
                          <a:ln>
                            <a:noFill/>
                          </a:ln>
                          <a:solidFill>
                            <a:srgbClr val="FF0000"/>
                          </a:solidFill>
                          <a:effectLst/>
                          <a:latin typeface="Comic Sans MS" pitchFamily="-65" charset="0"/>
                          <a:ea typeface="Times New Roman" pitchFamily="-65" charset="0"/>
                          <a:cs typeface="Times New Roman" pitchFamily="-65" charset="0"/>
                        </a:rPr>
                        <a:t>Pressure</a:t>
                      </a:r>
                      <a:endParaRPr kumimoji="0" lang="en-US" sz="1600" b="0" i="0" u="none" strike="noStrike" cap="none" normalizeH="0" baseline="0">
                        <a:ln>
                          <a:noFill/>
                        </a:ln>
                        <a:solidFill>
                          <a:srgbClr val="FF0000"/>
                        </a:solidFill>
                        <a:effectLst/>
                        <a:latin typeface="Calibri" pitchFamily="-65" charset="0"/>
                        <a:ea typeface="Times New Roman" pitchFamily="-65" charset="0"/>
                        <a:cs typeface="Times New Roman" pitchFamily="-65"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Use an </a:t>
                      </a:r>
                      <a:r>
                        <a:rPr kumimoji="0" lang="en-US" sz="1600" b="0" i="0" u="none" strike="noStrike" cap="none" normalizeH="0" baseline="0">
                          <a:ln>
                            <a:noFill/>
                          </a:ln>
                          <a:solidFill>
                            <a:srgbClr val="FF0000"/>
                          </a:solidFill>
                          <a:effectLst/>
                          <a:latin typeface="Comic Sans MS" pitchFamily="-65" charset="0"/>
                          <a:ea typeface="Times New Roman" pitchFamily="-65" charset="0"/>
                          <a:cs typeface="Times New Roman" pitchFamily="-65" charset="0"/>
                        </a:rPr>
                        <a:t>Antibiotic </a:t>
                      </a: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cream to prevent infection</a:t>
                      </a:r>
                      <a:endParaRPr kumimoji="0" lang="en-US" sz="16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p>
                      <a:pPr marL="342900" marR="0" lvl="0" indent="-34290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Apply a sterile bandage </a:t>
                      </a:r>
                      <a:r>
                        <a:rPr kumimoji="0" lang="en-US" sz="1600" b="0" i="0" u="none" strike="noStrike" cap="none" normalizeH="0" baseline="0">
                          <a:ln>
                            <a:noFill/>
                          </a:ln>
                          <a:solidFill>
                            <a:srgbClr val="FF0000"/>
                          </a:solidFill>
                          <a:effectLst/>
                          <a:latin typeface="Comic Sans MS" pitchFamily="-65" charset="0"/>
                          <a:ea typeface="Times New Roman" pitchFamily="-65" charset="0"/>
                          <a:cs typeface="Times New Roman" pitchFamily="-65" charset="0"/>
                        </a:rPr>
                        <a:t>Loosely</a:t>
                      </a:r>
                      <a:endParaRPr kumimoji="0" lang="en-US" sz="16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txBody>
                  <a:tcPr marL="62523" marR="62523" marT="0" marB="0" horzOverflow="overflow">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256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omic Sans MS" pitchFamily="-65" charset="0"/>
                          <a:ea typeface="Times New Roman" pitchFamily="-65" charset="0"/>
                          <a:cs typeface="Times New Roman" pitchFamily="-65" charset="0"/>
                        </a:rPr>
                        <a:t>Puncture</a:t>
                      </a:r>
                      <a:endParaRPr kumimoji="0" lang="en-US" sz="1000" b="0" i="0" u="none" strike="noStrike" cap="none" normalizeH="0" baseline="0">
                        <a:ln>
                          <a:noFill/>
                        </a:ln>
                        <a:solidFill>
                          <a:schemeClr val="tx1"/>
                        </a:solidFill>
                        <a:effectLst/>
                        <a:latin typeface="Calibri" pitchFamily="-65" charset="0"/>
                        <a:ea typeface="Times New Roman" pitchFamily="-65" charset="0"/>
                        <a:cs typeface="Times New Roman" pitchFamily="-65" charset="0"/>
                      </a:endParaRPr>
                    </a:p>
                  </a:txBody>
                  <a:tcPr marL="62523" marR="62523" marT="0" marB="0" anchor="ctr" horzOverflow="overflow">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**If the wound is </a:t>
                      </a:r>
                      <a:r>
                        <a:rPr kumimoji="0" lang="en-US" sz="16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Deep</a:t>
                      </a: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or in a critical area, leave the foreign object in! Call 911 and</a:t>
                      </a:r>
                      <a:r>
                        <a:rPr kumimoji="0" lang="en-US" sz="16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 Immobilize</a:t>
                      </a: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 the object.**</a:t>
                      </a:r>
                      <a:endParaRPr kumimoji="0" lang="en-US" sz="16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For minor punctures, completely remove foreign objects</a:t>
                      </a:r>
                      <a:endParaRPr kumimoji="0" lang="en-US" sz="16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Use a clean cloth to apply pressure</a:t>
                      </a:r>
                      <a:endParaRPr kumimoji="0" lang="en-US" sz="16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Use an antibiotic cream to prevent </a:t>
                      </a:r>
                      <a:r>
                        <a:rPr kumimoji="0" lang="en-US" sz="1600" b="0" i="0" u="none" strike="noStrike" cap="none" normalizeH="0" baseline="0" dirty="0">
                          <a:ln>
                            <a:noFill/>
                          </a:ln>
                          <a:solidFill>
                            <a:srgbClr val="FF0000"/>
                          </a:solidFill>
                          <a:effectLst/>
                          <a:latin typeface="Comic Sans MS" pitchFamily="-65" charset="0"/>
                          <a:ea typeface="Times New Roman" pitchFamily="-65" charset="0"/>
                          <a:cs typeface="Times New Roman" pitchFamily="-65" charset="0"/>
                        </a:rPr>
                        <a:t>Infection</a:t>
                      </a:r>
                      <a:endParaRPr kumimoji="0" lang="en-US" sz="1600" b="0" i="0" u="none" strike="noStrike" cap="none" normalizeH="0" baseline="0" dirty="0">
                        <a:ln>
                          <a:noFill/>
                        </a:ln>
                        <a:solidFill>
                          <a:srgbClr val="FF0000"/>
                        </a:solidFill>
                        <a:effectLst/>
                        <a:latin typeface="Calibri" pitchFamily="-65" charset="0"/>
                        <a:ea typeface="Times New Roman" pitchFamily="-65" charset="0"/>
                        <a:cs typeface="Times New Roman" pitchFamily="-65" charset="0"/>
                      </a:endParaRPr>
                    </a:p>
                    <a:p>
                      <a:pPr marL="0" marR="0" lvl="0" indent="0" algn="l" defTabSz="914400" rtl="0" eaLnBrk="1" fontAlgn="base" latinLnBrk="0" hangingPunct="1">
                        <a:lnSpc>
                          <a:spcPct val="115000"/>
                        </a:lnSpc>
                        <a:spcBef>
                          <a:spcPct val="0"/>
                        </a:spcBef>
                        <a:spcAft>
                          <a:spcPct val="0"/>
                        </a:spcAft>
                        <a:buClrTx/>
                        <a:buSzTx/>
                        <a:buFont typeface="Calibri" pitchFamily="-65" charset="0"/>
                        <a:buAutoNum type="arabicPeriod"/>
                        <a:tabLst/>
                      </a:pPr>
                      <a:r>
                        <a:rPr kumimoji="0" lang="en-US" sz="1600" b="0" i="0" u="none" strike="noStrike" cap="none" normalizeH="0" baseline="0" dirty="0">
                          <a:ln>
                            <a:noFill/>
                          </a:ln>
                          <a:solidFill>
                            <a:schemeClr val="tx1"/>
                          </a:solidFill>
                          <a:effectLst/>
                          <a:latin typeface="Comic Sans MS" pitchFamily="-65" charset="0"/>
                          <a:ea typeface="Times New Roman" pitchFamily="-65" charset="0"/>
                          <a:cs typeface="Times New Roman" pitchFamily="-65" charset="0"/>
                        </a:rPr>
                        <a:t>Apply a sterile bandage</a:t>
                      </a:r>
                      <a:endParaRPr kumimoji="0" lang="en-US" sz="1600" b="0" i="0" u="none" strike="noStrike" cap="none" normalizeH="0" baseline="0" dirty="0">
                        <a:ln>
                          <a:noFill/>
                        </a:ln>
                        <a:solidFill>
                          <a:schemeClr val="tx1"/>
                        </a:solidFill>
                        <a:effectLst/>
                        <a:latin typeface="Calibri" pitchFamily="-65" charset="0"/>
                        <a:ea typeface="Times New Roman" pitchFamily="-65" charset="0"/>
                        <a:cs typeface="Times New Roman" pitchFamily="-65" charset="0"/>
                      </a:endParaRPr>
                    </a:p>
                  </a:txBody>
                  <a:tcPr marL="62523" marR="62523" marT="0" marB="0" horzOverflow="overflow">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2482"/>
          </a:xfrm>
        </p:spPr>
        <p:txBody>
          <a:bodyPr/>
          <a:lstStyle/>
          <a:p>
            <a:r>
              <a:rPr lang="en-US" dirty="0" smtClean="0">
                <a:solidFill>
                  <a:srgbClr val="FF0000"/>
                </a:solidFill>
              </a:rPr>
              <a:t>Soft Tissue Injuries</a:t>
            </a:r>
            <a:endParaRPr lang="en-US" dirty="0">
              <a:solidFill>
                <a:srgbClr val="FF0000"/>
              </a:solidFill>
            </a:endParaRPr>
          </a:p>
        </p:txBody>
      </p:sp>
      <p:sp>
        <p:nvSpPr>
          <p:cNvPr id="3" name="Content Placeholder 2"/>
          <p:cNvSpPr>
            <a:spLocks noGrp="1"/>
          </p:cNvSpPr>
          <p:nvPr>
            <p:ph idx="1"/>
          </p:nvPr>
        </p:nvSpPr>
        <p:spPr>
          <a:xfrm>
            <a:off x="457200" y="1219200"/>
            <a:ext cx="8229600" cy="4906963"/>
          </a:xfrm>
        </p:spPr>
        <p:txBody>
          <a:bodyPr/>
          <a:lstStyle/>
          <a:p>
            <a:r>
              <a:rPr lang="en-US" dirty="0" smtClean="0"/>
              <a:t>Sprains- the stretching or tearing of a ligament (connect bone to bone)</a:t>
            </a:r>
          </a:p>
          <a:p>
            <a:r>
              <a:rPr lang="en-US" dirty="0" smtClean="0"/>
              <a:t>Strains- the stretching or tearing of a tendon (connect muscle to bone or muscle to muscle)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280346" y="-395193"/>
            <a:ext cx="2438400" cy="1828800"/>
          </a:xfrm>
          <a:prstGeom prst="rect">
            <a:avLst/>
          </a:prstGeom>
        </p:spPr>
      </p:pic>
      <p:pic>
        <p:nvPicPr>
          <p:cNvPr id="5" name="Picture 4"/>
          <p:cNvPicPr>
            <a:picLocks noChangeAspect="1"/>
          </p:cNvPicPr>
          <p:nvPr/>
        </p:nvPicPr>
        <p:blipFill>
          <a:blip r:embed="rId3"/>
          <a:stretch>
            <a:fillRect/>
          </a:stretch>
        </p:blipFill>
        <p:spPr>
          <a:xfrm>
            <a:off x="996130" y="3718560"/>
            <a:ext cx="2877274" cy="2895600"/>
          </a:xfrm>
          <a:prstGeom prst="rect">
            <a:avLst/>
          </a:prstGeom>
        </p:spPr>
      </p:pic>
      <p:pic>
        <p:nvPicPr>
          <p:cNvPr id="6" name="Picture 5"/>
          <p:cNvPicPr>
            <a:picLocks noChangeAspect="1"/>
          </p:cNvPicPr>
          <p:nvPr/>
        </p:nvPicPr>
        <p:blipFill>
          <a:blip r:embed="rId4"/>
          <a:stretch>
            <a:fillRect/>
          </a:stretch>
        </p:blipFill>
        <p:spPr>
          <a:xfrm>
            <a:off x="5029200" y="3718560"/>
            <a:ext cx="2489200" cy="29371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6689"/>
          </a:xfrm>
        </p:spPr>
        <p:txBody>
          <a:bodyPr/>
          <a:lstStyle/>
          <a:p>
            <a:r>
              <a:rPr lang="en-US" dirty="0" smtClean="0">
                <a:solidFill>
                  <a:srgbClr val="FF0000"/>
                </a:solidFill>
              </a:rPr>
              <a:t>Fractures</a:t>
            </a:r>
            <a:endParaRPr lang="en-US" dirty="0">
              <a:solidFill>
                <a:srgbClr val="FF0000"/>
              </a:solidFill>
            </a:endParaRPr>
          </a:p>
        </p:txBody>
      </p:sp>
      <p:sp>
        <p:nvSpPr>
          <p:cNvPr id="3" name="Content Placeholder 2"/>
          <p:cNvSpPr>
            <a:spLocks noGrp="1"/>
          </p:cNvSpPr>
          <p:nvPr>
            <p:ph idx="1"/>
          </p:nvPr>
        </p:nvSpPr>
        <p:spPr>
          <a:xfrm>
            <a:off x="457200" y="1259987"/>
            <a:ext cx="8229600" cy="5367345"/>
          </a:xfrm>
        </p:spPr>
        <p:txBody>
          <a:bodyPr>
            <a:normAutofit/>
          </a:bodyPr>
          <a:lstStyle/>
          <a:p>
            <a:pPr marL="0" lvl="0" indent="0" defTabSz="914400" fontAlgn="base">
              <a:spcBef>
                <a:spcPct val="0"/>
              </a:spcBef>
              <a:spcAft>
                <a:spcPct val="0"/>
              </a:spcAft>
              <a:buNone/>
              <a:defRPr/>
            </a:pPr>
            <a:r>
              <a:rPr lang="en-US" sz="2800" b="1" dirty="0">
                <a:solidFill>
                  <a:srgbClr val="9F0000">
                    <a:lumMod val="60000"/>
                    <a:lumOff val="40000"/>
                  </a:srgbClr>
                </a:solidFill>
                <a:latin typeface="Arial" charset="0"/>
              </a:rPr>
              <a:t>Simple Fracture</a:t>
            </a:r>
          </a:p>
          <a:p>
            <a:pPr marL="0" lvl="0" indent="0" defTabSz="914400" fontAlgn="base">
              <a:spcBef>
                <a:spcPct val="0"/>
              </a:spcBef>
              <a:spcAft>
                <a:spcPct val="0"/>
              </a:spcAft>
              <a:buNone/>
              <a:defRPr/>
            </a:pPr>
            <a:r>
              <a:rPr lang="en-US" sz="2800" dirty="0">
                <a:solidFill>
                  <a:srgbClr val="000000"/>
                </a:solidFill>
                <a:latin typeface="Arial" charset="0"/>
              </a:rPr>
              <a:t>A broken bone that does</a:t>
            </a:r>
            <a:r>
              <a:rPr lang="en-US" sz="2800" dirty="0" smtClean="0">
                <a:solidFill>
                  <a:srgbClr val="000000"/>
                </a:solidFill>
                <a:latin typeface="Arial" charset="0"/>
              </a:rPr>
              <a:t> </a:t>
            </a:r>
          </a:p>
          <a:p>
            <a:pPr marL="0" lvl="0" indent="0" defTabSz="914400" fontAlgn="base">
              <a:spcBef>
                <a:spcPct val="0"/>
              </a:spcBef>
              <a:spcAft>
                <a:spcPct val="0"/>
              </a:spcAft>
              <a:buNone/>
              <a:defRPr/>
            </a:pPr>
            <a:r>
              <a:rPr lang="en-US" sz="2800" dirty="0" smtClean="0">
                <a:solidFill>
                  <a:srgbClr val="000000"/>
                </a:solidFill>
                <a:latin typeface="Arial" charset="0"/>
              </a:rPr>
              <a:t>not </a:t>
            </a:r>
            <a:r>
              <a:rPr lang="en-US" sz="2800" dirty="0">
                <a:solidFill>
                  <a:srgbClr val="000000"/>
                </a:solidFill>
                <a:latin typeface="Arial" charset="0"/>
              </a:rPr>
              <a:t>break</a:t>
            </a:r>
            <a:r>
              <a:rPr lang="en-US" sz="2800" dirty="0" smtClean="0">
                <a:solidFill>
                  <a:srgbClr val="000000"/>
                </a:solidFill>
                <a:latin typeface="Arial" charset="0"/>
              </a:rPr>
              <a:t> through </a:t>
            </a:r>
            <a:r>
              <a:rPr lang="en-US" sz="2800" dirty="0">
                <a:solidFill>
                  <a:srgbClr val="000000"/>
                </a:solidFill>
                <a:latin typeface="Arial" charset="0"/>
              </a:rPr>
              <a:t>the </a:t>
            </a:r>
            <a:r>
              <a:rPr lang="en-US" sz="2800" dirty="0" smtClean="0">
                <a:solidFill>
                  <a:srgbClr val="000000"/>
                </a:solidFill>
                <a:latin typeface="Arial" charset="0"/>
              </a:rPr>
              <a:t>skin</a:t>
            </a:r>
          </a:p>
          <a:p>
            <a:pPr marL="0" lvl="0" indent="0" defTabSz="914400" fontAlgn="base">
              <a:spcBef>
                <a:spcPct val="0"/>
              </a:spcBef>
              <a:spcAft>
                <a:spcPct val="0"/>
              </a:spcAft>
              <a:buNone/>
              <a:defRPr/>
            </a:pPr>
            <a:endParaRPr lang="en-US" sz="2800" dirty="0" smtClean="0">
              <a:solidFill>
                <a:srgbClr val="000000"/>
              </a:solidFill>
              <a:latin typeface="Arial" charset="0"/>
            </a:endParaRPr>
          </a:p>
          <a:p>
            <a:pPr marL="0" lvl="0" indent="0" defTabSz="914400" fontAlgn="base">
              <a:spcBef>
                <a:spcPct val="0"/>
              </a:spcBef>
              <a:spcAft>
                <a:spcPct val="0"/>
              </a:spcAft>
              <a:buNone/>
              <a:defRPr/>
            </a:pPr>
            <a:endParaRPr lang="en-US" sz="2800" dirty="0">
              <a:solidFill>
                <a:srgbClr val="000000"/>
              </a:solidFill>
              <a:latin typeface="Arial" charset="0"/>
            </a:endParaRPr>
          </a:p>
          <a:p>
            <a:pPr marL="0" lvl="0" indent="0" defTabSz="914400" fontAlgn="base">
              <a:spcBef>
                <a:spcPct val="0"/>
              </a:spcBef>
              <a:spcAft>
                <a:spcPct val="0"/>
              </a:spcAft>
              <a:buNone/>
              <a:defRPr/>
            </a:pPr>
            <a:endParaRPr lang="en-US" sz="2800" dirty="0" smtClean="0">
              <a:solidFill>
                <a:srgbClr val="000000"/>
              </a:solidFill>
              <a:latin typeface="Arial" charset="0"/>
            </a:endParaRPr>
          </a:p>
          <a:p>
            <a:pPr marL="0" lvl="0" indent="0" defTabSz="914400" fontAlgn="base">
              <a:spcBef>
                <a:spcPct val="0"/>
              </a:spcBef>
              <a:spcAft>
                <a:spcPct val="0"/>
              </a:spcAft>
              <a:buNone/>
              <a:defRPr/>
            </a:pPr>
            <a:r>
              <a:rPr lang="en-US" sz="2800" b="1" dirty="0">
                <a:solidFill>
                  <a:srgbClr val="9F0000">
                    <a:lumMod val="60000"/>
                    <a:lumOff val="40000"/>
                  </a:srgbClr>
                </a:solidFill>
                <a:latin typeface="Arial" charset="0"/>
              </a:rPr>
              <a:t>Compound Fracture</a:t>
            </a:r>
          </a:p>
          <a:p>
            <a:pPr marL="0" lvl="0" indent="0" defTabSz="914400" fontAlgn="base">
              <a:spcBef>
                <a:spcPct val="0"/>
              </a:spcBef>
              <a:spcAft>
                <a:spcPct val="0"/>
              </a:spcAft>
              <a:buNone/>
              <a:defRPr/>
            </a:pPr>
            <a:r>
              <a:rPr lang="en-US" sz="2800" dirty="0">
                <a:solidFill>
                  <a:srgbClr val="000000"/>
                </a:solidFill>
                <a:latin typeface="Arial" charset="0"/>
              </a:rPr>
              <a:t>A broken bone that breaks through the tissue and </a:t>
            </a:r>
            <a:r>
              <a:rPr lang="en-US" sz="2800" dirty="0" smtClean="0">
                <a:solidFill>
                  <a:srgbClr val="000000"/>
                </a:solidFill>
                <a:latin typeface="Arial" charset="0"/>
              </a:rPr>
              <a:t>skin</a:t>
            </a:r>
          </a:p>
          <a:p>
            <a:pPr marL="0" lvl="0" indent="0" defTabSz="914400" fontAlgn="base">
              <a:spcBef>
                <a:spcPct val="0"/>
              </a:spcBef>
              <a:spcAft>
                <a:spcPct val="0"/>
              </a:spcAft>
              <a:buNone/>
              <a:defRPr/>
            </a:pPr>
            <a:endParaRPr lang="en-US" sz="1800" dirty="0">
              <a:solidFill>
                <a:srgbClr val="000000"/>
              </a:solidFill>
              <a:latin typeface="Arial" charset="0"/>
            </a:endParaRPr>
          </a:p>
          <a:p>
            <a:pPr marL="0" lvl="0" indent="0" defTabSz="914400" fontAlgn="base">
              <a:spcBef>
                <a:spcPct val="0"/>
              </a:spcBef>
              <a:spcAft>
                <a:spcPct val="0"/>
              </a:spcAft>
              <a:buNone/>
              <a:defRPr/>
            </a:pPr>
            <a:endParaRPr lang="en-US" sz="1800" dirty="0">
              <a:solidFill>
                <a:srgbClr val="000000"/>
              </a:solidFill>
              <a:latin typeface="Arial" charset="0"/>
            </a:endParaRPr>
          </a:p>
        </p:txBody>
      </p:sp>
      <p:pic>
        <p:nvPicPr>
          <p:cNvPr id="6" name="Picture 5"/>
          <p:cNvPicPr>
            <a:picLocks noChangeAspect="1"/>
          </p:cNvPicPr>
          <p:nvPr/>
        </p:nvPicPr>
        <p:blipFill>
          <a:blip r:embed="rId2"/>
          <a:stretch>
            <a:fillRect/>
          </a:stretch>
        </p:blipFill>
        <p:spPr>
          <a:xfrm>
            <a:off x="3197538" y="4798532"/>
            <a:ext cx="5489262" cy="1828800"/>
          </a:xfrm>
          <a:prstGeom prst="rect">
            <a:avLst/>
          </a:prstGeom>
        </p:spPr>
      </p:pic>
      <p:pic>
        <p:nvPicPr>
          <p:cNvPr id="7" name="Picture 6" descr="Arm02"/>
          <p:cNvPicPr>
            <a:picLocks noChangeAspect="1" noChangeArrowheads="1"/>
          </p:cNvPicPr>
          <p:nvPr/>
        </p:nvPicPr>
        <p:blipFill>
          <a:blip r:embed="rId3"/>
          <a:srcRect/>
          <a:stretch>
            <a:fillRect/>
          </a:stretch>
        </p:blipFill>
        <p:spPr bwMode="auto">
          <a:xfrm>
            <a:off x="4842027" y="1259987"/>
            <a:ext cx="3844773" cy="2883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241"/>
          </a:xfrm>
        </p:spPr>
        <p:txBody>
          <a:bodyPr>
            <a:normAutofit/>
          </a:bodyPr>
          <a:lstStyle/>
          <a:p>
            <a:r>
              <a:rPr lang="en-US" sz="3200" dirty="0" smtClean="0">
                <a:solidFill>
                  <a:srgbClr val="FF0000"/>
                </a:solidFill>
              </a:rPr>
              <a:t>Treatment of Strains, Sprains, and Fractures</a:t>
            </a:r>
            <a:endParaRPr lang="en-US" sz="3200" dirty="0">
              <a:solidFill>
                <a:srgbClr val="FF0000"/>
              </a:solidFill>
            </a:endParaRPr>
          </a:p>
        </p:txBody>
      </p:sp>
      <p:sp>
        <p:nvSpPr>
          <p:cNvPr id="3" name="Content Placeholder 2"/>
          <p:cNvSpPr>
            <a:spLocks noGrp="1"/>
          </p:cNvSpPr>
          <p:nvPr>
            <p:ph idx="1"/>
          </p:nvPr>
        </p:nvSpPr>
        <p:spPr>
          <a:xfrm>
            <a:off x="457200" y="1170696"/>
            <a:ext cx="8561540" cy="5476479"/>
          </a:xfrm>
        </p:spPr>
        <p:txBody>
          <a:bodyPr>
            <a:normAutofit fontScale="77500" lnSpcReduction="20000"/>
          </a:bodyPr>
          <a:lstStyle/>
          <a:p>
            <a:pPr fontAlgn="base"/>
            <a:r>
              <a:rPr lang="en-US" b="1" dirty="0"/>
              <a:t>Sprains and Strains</a:t>
            </a:r>
            <a:endParaRPr lang="en-US" dirty="0"/>
          </a:p>
          <a:p>
            <a:pPr fontAlgn="base"/>
            <a:r>
              <a:rPr lang="en-US" dirty="0"/>
              <a:t>Stop activity right away</a:t>
            </a:r>
          </a:p>
          <a:p>
            <a:pPr fontAlgn="base"/>
            <a:r>
              <a:rPr lang="en-US" dirty="0"/>
              <a:t>Use the RICE method for the first 48 hours after the injury</a:t>
            </a:r>
          </a:p>
          <a:p>
            <a:pPr fontAlgn="base"/>
            <a:r>
              <a:rPr lang="en-US" dirty="0"/>
              <a:t>Use supportive devices when returning to activity such as:</a:t>
            </a:r>
          </a:p>
          <a:p>
            <a:pPr fontAlgn="base"/>
            <a:r>
              <a:rPr lang="en-US" dirty="0"/>
              <a:t>Tape</a:t>
            </a:r>
          </a:p>
          <a:p>
            <a:pPr fontAlgn="base"/>
            <a:r>
              <a:rPr lang="en-US" dirty="0" smtClean="0"/>
              <a:t>Braces</a:t>
            </a:r>
          </a:p>
          <a:p>
            <a:pPr fontAlgn="base"/>
            <a:r>
              <a:rPr lang="en-US" dirty="0" smtClean="0"/>
              <a:t>Monitor </a:t>
            </a:r>
            <a:r>
              <a:rPr lang="en-US" dirty="0"/>
              <a:t>the injury for problems in the future </a:t>
            </a:r>
          </a:p>
          <a:p>
            <a:pPr fontAlgn="base"/>
            <a:endParaRPr lang="en-US" dirty="0"/>
          </a:p>
          <a:p>
            <a:pPr fontAlgn="base"/>
            <a:r>
              <a:rPr lang="en-US" b="1" dirty="0"/>
              <a:t>Treatment for Fractures </a:t>
            </a:r>
            <a:endParaRPr lang="en-US" dirty="0"/>
          </a:p>
          <a:p>
            <a:pPr fontAlgn="base"/>
            <a:r>
              <a:rPr lang="en-US" dirty="0"/>
              <a:t>Call 911</a:t>
            </a:r>
          </a:p>
          <a:p>
            <a:pPr fontAlgn="base"/>
            <a:r>
              <a:rPr lang="en-US" dirty="0"/>
              <a:t>Stabilize the victim until emergency care arrives</a:t>
            </a:r>
          </a:p>
          <a:p>
            <a:pPr fontAlgn="base"/>
            <a:r>
              <a:rPr lang="en-US" dirty="0"/>
              <a:t>If you must move the victim because the situation</a:t>
            </a:r>
            <a:r>
              <a:rPr lang="en-US" dirty="0" smtClean="0"/>
              <a:t> becomes unsafe</a:t>
            </a:r>
            <a:r>
              <a:rPr lang="en-US" dirty="0"/>
              <a:t>, immobilize the injury.</a:t>
            </a:r>
            <a:endParaRPr lang="en-US" dirty="0" smtClean="0"/>
          </a:p>
          <a:p>
            <a:pPr fontAlgn="base"/>
            <a:r>
              <a:rPr lang="en-US" dirty="0" smtClean="0"/>
              <a:t>Fractures require immediate care!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483</TotalTime>
  <Words>1200</Words>
  <Application>Microsoft Office PowerPoint</Application>
  <PresentationFormat>On-screen Show (4:3)</PresentationFormat>
  <Paragraphs>182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7th and 8th Grade First Aid</vt:lpstr>
      <vt:lpstr>Your Responsibilities as a Responder</vt:lpstr>
      <vt:lpstr>Good Samaritan Laws</vt:lpstr>
      <vt:lpstr>PowerPoint Presentation</vt:lpstr>
      <vt:lpstr>Wound Types</vt:lpstr>
      <vt:lpstr>PowerPoint Presentation</vt:lpstr>
      <vt:lpstr>Soft Tissue Injuries</vt:lpstr>
      <vt:lpstr>Fractures</vt:lpstr>
      <vt:lpstr>Treatment of Strains, Sprains, and Fractures</vt:lpstr>
      <vt:lpstr>The RICE Method</vt:lpstr>
      <vt:lpstr>PowerPoint Presentation</vt:lpstr>
      <vt:lpstr>Types of Burns</vt:lpstr>
      <vt:lpstr>PowerPoint Presentation</vt:lpstr>
      <vt:lpstr>Treatment of Burns</vt:lpstr>
      <vt:lpstr>Shock</vt:lpstr>
      <vt:lpstr>Fainting</vt:lpstr>
      <vt:lpstr>Stings and Bites</vt:lpstr>
      <vt:lpstr>Difference between Heat Exhaustion and Heat Stroke</vt:lpstr>
      <vt:lpstr>PowerPoint Presentation</vt:lpstr>
      <vt:lpstr>Frostbite</vt:lpstr>
      <vt:lpstr>Hypothermia</vt:lpstr>
      <vt:lpstr>CPR</vt:lpstr>
    </vt:vector>
  </TitlesOfParts>
  <Company>Barry's Cartoons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and 8th Grade First Aid</dc:title>
  <dc:creator>Barry McWilliams</dc:creator>
  <cp:lastModifiedBy>Windows User</cp:lastModifiedBy>
  <cp:revision>6</cp:revision>
  <dcterms:created xsi:type="dcterms:W3CDTF">2014-02-03T03:40:59Z</dcterms:created>
  <dcterms:modified xsi:type="dcterms:W3CDTF">2014-02-03T20:55:44Z</dcterms:modified>
</cp:coreProperties>
</file>