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93" r:id="rId2"/>
    <p:sldId id="310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11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256" r:id="rId21"/>
    <p:sldId id="264" r:id="rId22"/>
    <p:sldId id="257" r:id="rId23"/>
    <p:sldId id="265" r:id="rId24"/>
    <p:sldId id="266" r:id="rId25"/>
    <p:sldId id="267" r:id="rId26"/>
    <p:sldId id="268" r:id="rId27"/>
    <p:sldId id="258" r:id="rId28"/>
    <p:sldId id="259" r:id="rId29"/>
    <p:sldId id="260" r:id="rId30"/>
    <p:sldId id="261" r:id="rId31"/>
    <p:sldId id="262" r:id="rId32"/>
    <p:sldId id="263" r:id="rId33"/>
    <p:sldId id="269" r:id="rId34"/>
    <p:sldId id="270" r:id="rId35"/>
    <p:sldId id="271" r:id="rId36"/>
    <p:sldId id="272" r:id="rId37"/>
    <p:sldId id="273" r:id="rId38"/>
    <p:sldId id="274" r:id="rId39"/>
    <p:sldId id="275" r:id="rId40"/>
    <p:sldId id="276" r:id="rId41"/>
    <p:sldId id="277" r:id="rId42"/>
    <p:sldId id="278" r:id="rId43"/>
    <p:sldId id="279" r:id="rId44"/>
    <p:sldId id="280" r:id="rId45"/>
    <p:sldId id="281" r:id="rId46"/>
    <p:sldId id="282" r:id="rId47"/>
    <p:sldId id="283" r:id="rId48"/>
    <p:sldId id="284" r:id="rId49"/>
    <p:sldId id="285" r:id="rId50"/>
    <p:sldId id="286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687A6-1522-D649-B691-620F267EFC55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CB737-BEFF-D146-879A-91C50B84A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07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345E6F-4C1E-A841-A8CA-E661EE394723}" type="slidenum">
              <a:rPr lang="en-US"/>
              <a:pPr/>
              <a:t>7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marL="228600" indent="-228600" eaLnBrk="1" hangingPunct="1"/>
            <a:endParaRPr lang="en-US" dirty="0">
              <a:latin typeface="Arial" pitchFamily="-65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5498D6-2755-0C4E-B02E-B9A6CE25588F}" type="slidenum">
              <a:rPr lang="en-US"/>
              <a:pPr/>
              <a:t>8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65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5D890B-5508-DF4F-9CE8-3FC1A1F2D030}" type="slidenum">
              <a:rPr lang="en-US"/>
              <a:pPr/>
              <a:t>16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65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1AF69B-1BCB-433F-BC24-3D6F9BB2D6F2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DD8553-4151-41C4-8889-CDCD4A7D3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69B-1BCB-433F-BC24-3D6F9BB2D6F2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553-4151-41C4-8889-CDCD4A7D3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69B-1BCB-433F-BC24-3D6F9BB2D6F2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553-4151-41C4-8889-CDCD4A7D3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69B-1BCB-433F-BC24-3D6F9BB2D6F2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553-4151-41C4-8889-CDCD4A7D3D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69B-1BCB-433F-BC24-3D6F9BB2D6F2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553-4151-41C4-8889-CDCD4A7D3D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69B-1BCB-433F-BC24-3D6F9BB2D6F2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553-4151-41C4-8889-CDCD4A7D3D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69B-1BCB-433F-BC24-3D6F9BB2D6F2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553-4151-41C4-8889-CDCD4A7D3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69B-1BCB-433F-BC24-3D6F9BB2D6F2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553-4151-41C4-8889-CDCD4A7D3D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69B-1BCB-433F-BC24-3D6F9BB2D6F2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553-4151-41C4-8889-CDCD4A7D3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11AF69B-1BCB-433F-BC24-3D6F9BB2D6F2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553-4151-41C4-8889-CDCD4A7D3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1AF69B-1BCB-433F-BC24-3D6F9BB2D6F2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8DD8553-4151-41C4-8889-CDCD4A7D3D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911AF69B-1BCB-433F-BC24-3D6F9BB2D6F2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8DD8553-4151-41C4-8889-CDCD4A7D3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Alcohol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Mrs. McWilliams 7</a:t>
            </a:r>
            <a:r>
              <a:rPr lang="en-US" baseline="30000" dirty="0" smtClean="0"/>
              <a:t>th</a:t>
            </a:r>
            <a:r>
              <a:rPr lang="en-US" dirty="0" smtClean="0"/>
              <a:t> and 8</a:t>
            </a:r>
            <a:r>
              <a:rPr lang="en-US" baseline="30000" dirty="0" smtClean="0"/>
              <a:t>th</a:t>
            </a:r>
            <a:r>
              <a:rPr lang="en-US" dirty="0" smtClean="0"/>
              <a:t> Grade Health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8_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29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Possible consequences of frequent alcohol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Drinking alcohol impairs vision, reaction time, and coordination. </a:t>
            </a:r>
          </a:p>
          <a:p>
            <a:pPr>
              <a:buNone/>
            </a:pPr>
            <a:r>
              <a:rPr lang="en-US" sz="2800" dirty="0" smtClean="0"/>
              <a:t>  </a:t>
            </a:r>
          </a:p>
          <a:p>
            <a:r>
              <a:rPr lang="en-US" sz="2800" dirty="0" smtClean="0"/>
              <a:t>DWI and DUI –leading cause of death among teens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Signs of intoxication can begin to appear as low as 0.02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There is no acceptable BAC level for anyone under 21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Drinking and Driving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13315" name="Picture 5" descr="8_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93675"/>
            <a:ext cx="7467600" cy="666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 descr="Effects of Alcohol Abuse on Body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 t="72110" r="65863" b="7715"/>
          <a:stretch>
            <a:fillRect/>
          </a:stretch>
        </p:blipFill>
        <p:spPr>
          <a:xfrm>
            <a:off x="0" y="0"/>
            <a:ext cx="3352800" cy="18129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14339" name="Picture 5" descr="Drinkers: Less Active Brai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9144000" cy="580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LIVER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46038"/>
            <a:ext cx="4800600" cy="314325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5363" name="Picture 7" descr="LIVER0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3124200"/>
            <a:ext cx="4800600" cy="314325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257800" y="838200"/>
            <a:ext cx="3429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Normal healthy liver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57200" y="4343400"/>
            <a:ext cx="3429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Liver with cirrhosis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Fetal Alcohol Syndrome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81328"/>
            <a:ext cx="88392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000" dirty="0" smtClean="0"/>
              <a:t>Fetus is exposed to alcohol in a slower manner than an adult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3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dirty="0" smtClean="0"/>
              <a:t>Damage results in mental retardation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3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dirty="0" smtClean="0"/>
              <a:t>Other characteristics are low birth weight, facial abnormalities, widely spaced eyes, and a much smaller head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3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dirty="0" smtClean="0"/>
              <a:t>Full expression rate:  1-3 out of 1000 births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3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dirty="0" smtClean="0"/>
              <a:t>Partial expression rate: 3-9/100 births 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/>
              <a:t>Fetal Alcohol Syndrome Characteristics</a:t>
            </a:r>
          </a:p>
        </p:txBody>
      </p:sp>
      <p:pic>
        <p:nvPicPr>
          <p:cNvPr id="17411" name="Picture 7" descr="8_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40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 descr="fasbr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33400"/>
            <a:ext cx="8601075" cy="579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Alcoholism- different patterns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Regular daily intake of large amounts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Regular heavy drinking limited to weekends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Long periods of sobriety interspersed with periods of binge drinking lasting weeks or months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Heavy drinking limited to periods of stress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Depressant</a:t>
            </a:r>
          </a:p>
          <a:p>
            <a:endParaRPr lang="en-US" dirty="0" smtClean="0"/>
          </a:p>
          <a:p>
            <a:r>
              <a:rPr lang="en-US" dirty="0" smtClean="0"/>
              <a:t>Contains an intoxicating substance called ethyl alcohol or ethanol</a:t>
            </a:r>
          </a:p>
          <a:p>
            <a:endParaRPr lang="en-US" dirty="0" smtClean="0"/>
          </a:p>
          <a:p>
            <a:r>
              <a:rPr lang="en-US" dirty="0" smtClean="0"/>
              <a:t>Produced by the fermentation process</a:t>
            </a:r>
          </a:p>
          <a:p>
            <a:pPr lvl="1"/>
            <a:r>
              <a:rPr lang="en-US" dirty="0" smtClean="0"/>
              <a:t>The anaerobic (no oxygen) conversion of sugar to carbon dioxide and alcohol by yeast.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Alcohol?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C000"/>
                </a:solidFill>
              </a:rPr>
              <a:t>Who Wants to be a Millionaire?</a:t>
            </a:r>
            <a:endParaRPr lang="en-US" sz="7200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Alcohol Edition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A major factor in traffic accidents, homicides, and suicides for 16 to 24 year olds is</a:t>
            </a:r>
          </a:p>
          <a:p>
            <a:pPr>
              <a:buNone/>
            </a:pPr>
            <a:endParaRPr lang="en-US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</a:rPr>
              <a:t>	</a:t>
            </a:r>
            <a:r>
              <a:rPr lang="en-US" dirty="0" smtClean="0">
                <a:solidFill>
                  <a:srgbClr val="FFC000"/>
                </a:solidFill>
              </a:rPr>
              <a:t>a. alcohol use</a:t>
            </a:r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</a:rPr>
              <a:t>	</a:t>
            </a:r>
            <a:r>
              <a:rPr lang="en-US" dirty="0" smtClean="0">
                <a:solidFill>
                  <a:srgbClr val="FFC000"/>
                </a:solidFill>
              </a:rPr>
              <a:t>b. smoking cigarettes</a:t>
            </a:r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</a:rPr>
              <a:t>	</a:t>
            </a:r>
            <a:r>
              <a:rPr lang="en-US" dirty="0" smtClean="0">
                <a:solidFill>
                  <a:srgbClr val="FFC000"/>
                </a:solidFill>
              </a:rPr>
              <a:t>c. affiliation with gangs</a:t>
            </a:r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</a:rPr>
              <a:t>	</a:t>
            </a:r>
            <a:r>
              <a:rPr lang="en-US" dirty="0" smtClean="0">
                <a:solidFill>
                  <a:srgbClr val="FFC000"/>
                </a:solidFill>
              </a:rPr>
              <a:t>d. psychological disorders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$100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/>
              <a:t>	</a:t>
            </a:r>
            <a:r>
              <a:rPr lang="en-US" sz="4800" dirty="0" smtClean="0">
                <a:solidFill>
                  <a:srgbClr val="FFC000"/>
                </a:solidFill>
              </a:rPr>
              <a:t>a. Alcohol Use</a:t>
            </a:r>
            <a:endParaRPr lang="en-US" sz="48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$100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C000"/>
                </a:solidFill>
              </a:rPr>
              <a:t>Teens often choose to drink because they think it</a:t>
            </a:r>
          </a:p>
          <a:p>
            <a:pPr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 Increases their self confidence</a:t>
            </a:r>
          </a:p>
          <a:p>
            <a:pPr marL="514350" indent="-514350">
              <a:buAutoNum type="alphaLcPeriod"/>
            </a:pP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sharpens perceptions</a:t>
            </a:r>
          </a:p>
          <a:p>
            <a:pPr marL="514350" indent="-514350">
              <a:buAutoNum type="alphaLcPeriod"/>
            </a:pP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enhances memory</a:t>
            </a:r>
          </a:p>
          <a:p>
            <a:pPr marL="514350" indent="-514350">
              <a:buAutoNum type="alphaLcPeriod"/>
            </a:pP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improves judgment 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$200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4400" dirty="0" smtClean="0">
                <a:solidFill>
                  <a:srgbClr val="FFC000"/>
                </a:solidFill>
              </a:rPr>
              <a:t>a. Increases their self confidence</a:t>
            </a:r>
            <a:endParaRPr lang="en-US" sz="44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$200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When a person stumbles and has difficulty walking after consuming alcohol, he or she</a:t>
            </a:r>
          </a:p>
          <a:p>
            <a:pPr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 has withdrawal symptoms</a:t>
            </a:r>
          </a:p>
          <a:p>
            <a:pPr marL="514350" indent="-514350">
              <a:buAutoNum type="alphaLcPeriod"/>
            </a:pP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is intoxicated</a:t>
            </a:r>
          </a:p>
          <a:p>
            <a:pPr marL="514350" indent="-514350">
              <a:buAutoNum type="alphaLcPeriod"/>
            </a:pP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has alcohol poisoning</a:t>
            </a:r>
          </a:p>
          <a:p>
            <a:pPr marL="514350" indent="-514350">
              <a:buAutoNum type="alphaLcPeriod"/>
            </a:pP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has a nervous system disorder</a:t>
            </a:r>
          </a:p>
          <a:p>
            <a:pPr marL="514350" indent="-514350">
              <a:buAutoNum type="alphaL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$300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                    </a:t>
            </a:r>
            <a:r>
              <a:rPr lang="en-US" sz="4800" dirty="0" smtClean="0">
                <a:solidFill>
                  <a:srgbClr val="FFC000"/>
                </a:solidFill>
              </a:rPr>
              <a:t>b. Is intoxicated</a:t>
            </a:r>
            <a:endParaRPr lang="en-US" sz="48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$300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True/ False</a:t>
            </a:r>
          </a:p>
          <a:p>
            <a:pPr>
              <a:buNone/>
            </a:pPr>
            <a:endParaRPr lang="en-US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Food in the stomach allows a person to drink heavily without becoming intoxicated.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$500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6000" dirty="0" smtClean="0">
                <a:solidFill>
                  <a:srgbClr val="FFC000"/>
                </a:solidFill>
              </a:rPr>
              <a:t>                   False</a:t>
            </a:r>
            <a:endParaRPr lang="en-US" sz="60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$500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 A physical and psychological dependence on the drug ethanol is </a:t>
            </a:r>
          </a:p>
          <a:p>
            <a:pPr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 Addiction</a:t>
            </a: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 Alcohol Poisoning</a:t>
            </a:r>
          </a:p>
          <a:p>
            <a:pPr marL="514350" indent="-514350">
              <a:buAutoNum type="alphaLcPeriod"/>
            </a:pP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Intoxication</a:t>
            </a:r>
          </a:p>
          <a:p>
            <a:pPr marL="514350" indent="-514350">
              <a:buAutoNum type="alphaLcPeriod"/>
            </a:pP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Alcoholism 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$1,000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Alcohol Content in Drink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4000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3429000"/>
            <a:ext cx="8610600" cy="2590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The concentration of alcohol in a beverage is the proof value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Proof value = 2X percentage alcohol.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Example: 100 proof (whiskey) contains 50% alcohol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5400" dirty="0" smtClean="0">
                <a:solidFill>
                  <a:srgbClr val="FFC000"/>
                </a:solidFill>
              </a:rPr>
              <a:t>              d. Alcoholism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$1,000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True/ False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The liver is responsible for breaking down alcohol.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$2,000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6600" dirty="0" smtClean="0">
                <a:solidFill>
                  <a:srgbClr val="FFC000"/>
                </a:solidFill>
              </a:rPr>
              <a:t>                True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$2,000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A condition is which the liver tissue is destroyed and replaced with useless scar tissue is</a:t>
            </a:r>
          </a:p>
          <a:p>
            <a:pPr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 Fatty liver</a:t>
            </a:r>
          </a:p>
          <a:p>
            <a:pPr marL="514350" indent="-514350">
              <a:buAutoNum type="alphaLcPeriod"/>
            </a:pP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Arteriosclerosis</a:t>
            </a:r>
          </a:p>
          <a:p>
            <a:pPr marL="514350" indent="-514350">
              <a:buAutoNum type="alphaLcPeriod"/>
            </a:pP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Cirrhosis</a:t>
            </a:r>
          </a:p>
          <a:p>
            <a:pPr marL="514350" indent="-514350">
              <a:buAutoNum type="alphaLcPeriod"/>
            </a:pP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Fermentation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$4,000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6000" dirty="0" smtClean="0">
                <a:solidFill>
                  <a:srgbClr val="FFC000"/>
                </a:solidFill>
              </a:rPr>
              <a:t>             c. Cirrhosis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$4,000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An inflammation or infection of the liver, sometimes caused by the toxic effects of alcohol is called</a:t>
            </a:r>
          </a:p>
          <a:p>
            <a:pPr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 Fatty liver</a:t>
            </a:r>
          </a:p>
          <a:p>
            <a:pPr marL="514350" indent="-514350">
              <a:buAutoNum type="alphaLcPeriod"/>
            </a:pPr>
            <a:r>
              <a:rPr lang="en-US" dirty="0">
                <a:solidFill>
                  <a:srgbClr val="FFC000"/>
                </a:solidFill>
              </a:rPr>
              <a:t> H</a:t>
            </a:r>
            <a:r>
              <a:rPr lang="en-US" dirty="0" smtClean="0">
                <a:solidFill>
                  <a:srgbClr val="FFC000"/>
                </a:solidFill>
              </a:rPr>
              <a:t>epatitis</a:t>
            </a: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 Cirrhosis</a:t>
            </a:r>
          </a:p>
          <a:p>
            <a:pPr marL="514350" indent="-514350">
              <a:buAutoNum type="alphaLcPeriod"/>
            </a:pPr>
            <a:r>
              <a:rPr lang="en-US" dirty="0">
                <a:solidFill>
                  <a:srgbClr val="FFC000"/>
                </a:solidFill>
              </a:rPr>
              <a:t> F</a:t>
            </a:r>
            <a:r>
              <a:rPr lang="en-US" dirty="0" smtClean="0">
                <a:solidFill>
                  <a:srgbClr val="FFC000"/>
                </a:solidFill>
              </a:rPr>
              <a:t>etal alcohol syndrome</a:t>
            </a:r>
          </a:p>
          <a:p>
            <a:pPr marL="514350" indent="-514350">
              <a:buAutoNum type="alphaLcPeriod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$8,000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6000" dirty="0" smtClean="0">
                <a:solidFill>
                  <a:srgbClr val="FFC000"/>
                </a:solidFill>
              </a:rPr>
              <a:t>              b. Hepatitis</a:t>
            </a:r>
            <a:endParaRPr lang="en-US" sz="60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$8,000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True/False</a:t>
            </a:r>
          </a:p>
          <a:p>
            <a:pPr>
              <a:buNone/>
            </a:pPr>
            <a:endParaRPr lang="en-US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Some binge drinkers mistakenly believe that they are not really in trouble with alcohol because they do not drink every day.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$16,000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6000" dirty="0" smtClean="0">
                <a:solidFill>
                  <a:srgbClr val="FFC000"/>
                </a:solidFill>
              </a:rPr>
              <a:t>                   True</a:t>
            </a:r>
            <a:endParaRPr lang="en-US" sz="60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$16,000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The chemical action of yeast on sugars is</a:t>
            </a:r>
          </a:p>
          <a:p>
            <a:pPr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Delirium tremens</a:t>
            </a: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Ethanol</a:t>
            </a: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Fermentation</a:t>
            </a:r>
          </a:p>
          <a:p>
            <a:pPr marL="514350" indent="-514350">
              <a:buAutoNum type="alphaLcPeriod"/>
            </a:pPr>
            <a:r>
              <a:rPr lang="en-US" dirty="0" err="1" smtClean="0">
                <a:solidFill>
                  <a:srgbClr val="FFC000"/>
                </a:solidFill>
              </a:rPr>
              <a:t>Hydrolization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$32,000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12 oz beer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5 oz wine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Mixed drink with 1.5 oz of 80 proof liquor (40% alcohol)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Current recommendations are:</a:t>
            </a:r>
          </a:p>
          <a:p>
            <a:pPr lvl="1" eaLnBrk="1" hangingPunct="1">
              <a:buFont typeface="Tahoma" pitchFamily="34" charset="0"/>
              <a:buChar char="–"/>
              <a:defRPr/>
            </a:pPr>
            <a:r>
              <a:rPr lang="en-US" dirty="0" smtClean="0"/>
              <a:t>1 drink/day for women</a:t>
            </a:r>
          </a:p>
          <a:p>
            <a:pPr lvl="1" eaLnBrk="1" hangingPunct="1">
              <a:buFont typeface="Tahoma" pitchFamily="34" charset="0"/>
              <a:buChar char="–"/>
              <a:defRPr/>
            </a:pPr>
            <a:r>
              <a:rPr lang="en-US" dirty="0" smtClean="0"/>
              <a:t>2 drinks/day for men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5400" smtClean="0"/>
              <a:t>ONE DRINK = </a:t>
            </a:r>
            <a:r>
              <a:rPr lang="en-US" smtClean="0"/>
              <a:t>0.6 oz alcohol</a:t>
            </a:r>
            <a:r>
              <a:rPr lang="en-US" sz="4000" smtClean="0"/>
              <a:t>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6000" dirty="0" smtClean="0">
                <a:solidFill>
                  <a:srgbClr val="FFC000"/>
                </a:solidFill>
              </a:rPr>
              <a:t>       c. Fermentation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$32,000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True/ False</a:t>
            </a:r>
          </a:p>
          <a:p>
            <a:pPr>
              <a:buNone/>
            </a:pPr>
            <a:endParaRPr lang="en-US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Short term effects of alcohol use on the body can include cirrhosis and brain damage.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$64,000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6000" dirty="0" smtClean="0">
                <a:solidFill>
                  <a:srgbClr val="FFC000"/>
                </a:solidFill>
              </a:rPr>
              <a:t>                   False</a:t>
            </a:r>
            <a:endParaRPr lang="en-US" sz="60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$64,000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True/False</a:t>
            </a:r>
          </a:p>
          <a:p>
            <a:pPr>
              <a:buNone/>
            </a:pPr>
            <a:endParaRPr lang="en-US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A serving of beer or wine contains less alcohol than a serving of whiskey.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$125,000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6000" dirty="0" smtClean="0">
                <a:solidFill>
                  <a:srgbClr val="FFC000"/>
                </a:solidFill>
              </a:rPr>
              <a:t>                   False</a:t>
            </a:r>
            <a:endParaRPr lang="en-US" sz="60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$125,000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The first stage of alcoholism is characterized by </a:t>
            </a:r>
          </a:p>
          <a:p>
            <a:pPr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Malnutrition</a:t>
            </a: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Defensive behavior</a:t>
            </a: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Rationalization of drinking behavior</a:t>
            </a: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Reverse alcohol tolerance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$250,000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4000" dirty="0" smtClean="0">
                <a:solidFill>
                  <a:srgbClr val="FFC000"/>
                </a:solidFill>
              </a:rPr>
              <a:t>c. Rationalization of drinking behavior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$250,000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In the United States, fetal alcohol syndrome is the leading cause of</a:t>
            </a:r>
          </a:p>
          <a:p>
            <a:pPr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Sudden infant death syndrome</a:t>
            </a: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Mental retardation</a:t>
            </a: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Alcoholic hepatitis</a:t>
            </a:r>
          </a:p>
          <a:p>
            <a:pPr marL="514350" indent="-514350">
              <a:buAutoNum type="alphaLcPeriod"/>
            </a:pPr>
            <a:r>
              <a:rPr lang="en-US" dirty="0" smtClean="0">
                <a:solidFill>
                  <a:srgbClr val="FFC000"/>
                </a:solidFill>
              </a:rPr>
              <a:t>Stillbirth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$500,000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6000" dirty="0" smtClean="0">
                <a:solidFill>
                  <a:srgbClr val="FFC000"/>
                </a:solidFill>
              </a:rPr>
              <a:t>    b. Mental retardation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$500,000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True/ False</a:t>
            </a:r>
          </a:p>
          <a:p>
            <a:pPr>
              <a:buNone/>
            </a:pPr>
            <a:endParaRPr lang="en-US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The kidneys oxidize alcohol to form water, carbon dioxide, and energy.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$1,000,000 Question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033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Alcohol Use Patterns in the USA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1/3 are abstainers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2/3 are drinkers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Char char="–"/>
              <a:defRPr/>
            </a:pPr>
            <a:r>
              <a:rPr lang="en-US" dirty="0" smtClean="0"/>
              <a:t>1/3 are light drinkers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Char char="–"/>
              <a:defRPr/>
            </a:pPr>
            <a:r>
              <a:rPr lang="en-US" dirty="0" smtClean="0"/>
              <a:t>1/3 are moderate/heavy drinkers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10% of the drinking population is considered heavy drinkers- they are responsible for 50% of all alcohol consumption in the US!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Annual Sales of alcohol average out to roughly 2.3 gallons of absolute alcohol per person!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6000" dirty="0" smtClean="0">
                <a:solidFill>
                  <a:srgbClr val="FFC000"/>
                </a:solidFill>
              </a:rPr>
              <a:t>                   False </a:t>
            </a:r>
            <a:endParaRPr lang="en-US" sz="60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$1,000,000 Answer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Absorption and Metabolism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20% rapidly absorbed into bloodstream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75 % through upper part of the small intestine and the rest enters further along in the intestinal tract.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Metabolism of alcohol is in the liver.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2-10% is not metabolized but is excreted through the sweat glands, lungs and kidneys.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smtClean="0"/>
              <a:t>Factors that Affect Alcohol Absorption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Strength of the </a:t>
            </a:r>
            <a:r>
              <a:rPr lang="en-US" dirty="0" smtClean="0"/>
              <a:t>beverage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Number of drinks </a:t>
            </a:r>
            <a:r>
              <a:rPr lang="en-US" dirty="0" smtClean="0"/>
              <a:t>consumed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Speed of consumption</a:t>
            </a:r>
            <a:endParaRPr lang="en-US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n-US" dirty="0" smtClean="0"/>
              <a:t> </a:t>
            </a:r>
            <a:endParaRPr lang="en-US" dirty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Presence of food in stomach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Physical </a:t>
            </a:r>
            <a:r>
              <a:rPr lang="en-US" dirty="0" smtClean="0"/>
              <a:t>tolerance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Blood Alcohol Concentration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22844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Percentage of alcohol in a measured amount of blood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Measured from exhaled breath or blood sample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Blood Alcohol Concentration Related to Body We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"/>
            <a:ext cx="7772400" cy="610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245</TotalTime>
  <Words>880</Words>
  <Application>Microsoft Office PowerPoint</Application>
  <PresentationFormat>On-screen Show (4:3)</PresentationFormat>
  <Paragraphs>240</Paragraphs>
  <Slides>50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Concourse</vt:lpstr>
      <vt:lpstr>Alcohol</vt:lpstr>
      <vt:lpstr>What is Alcohol?</vt:lpstr>
      <vt:lpstr>PowerPoint Presentation</vt:lpstr>
      <vt:lpstr>ONE DRINK = 0.6 oz alcohol </vt:lpstr>
      <vt:lpstr>Alcohol Use Patterns in the USA</vt:lpstr>
      <vt:lpstr>Absorption and Metabolism</vt:lpstr>
      <vt:lpstr>Factors that Affect Alcohol Absorption</vt:lpstr>
      <vt:lpstr>Blood Alcohol Concentration</vt:lpstr>
      <vt:lpstr>PowerPoint Presentation</vt:lpstr>
      <vt:lpstr>PowerPoint Presentation</vt:lpstr>
      <vt:lpstr>Possible consequences of frequent alcohol use</vt:lpstr>
      <vt:lpstr>Drinking and Driving</vt:lpstr>
      <vt:lpstr>PowerPoint Presentation</vt:lpstr>
      <vt:lpstr>PowerPoint Presentation</vt:lpstr>
      <vt:lpstr>PowerPoint Presentation</vt:lpstr>
      <vt:lpstr>Fetal Alcohol Syndrome</vt:lpstr>
      <vt:lpstr>Fetal Alcohol Syndrome Characteristics</vt:lpstr>
      <vt:lpstr>PowerPoint Presentation</vt:lpstr>
      <vt:lpstr>Alcoholism- different patterns</vt:lpstr>
      <vt:lpstr>Who Wants to be a Millionaire?</vt:lpstr>
      <vt:lpstr>$100 Question</vt:lpstr>
      <vt:lpstr>$100 Answer</vt:lpstr>
      <vt:lpstr>$200 Question</vt:lpstr>
      <vt:lpstr>$200 Answer</vt:lpstr>
      <vt:lpstr>$300 Question</vt:lpstr>
      <vt:lpstr>$300 Answer</vt:lpstr>
      <vt:lpstr>$500 Question</vt:lpstr>
      <vt:lpstr>$500 Answer</vt:lpstr>
      <vt:lpstr>$1,000 Question</vt:lpstr>
      <vt:lpstr>$1,000 Question</vt:lpstr>
      <vt:lpstr>$2,000 Question</vt:lpstr>
      <vt:lpstr>$2,000 Answer</vt:lpstr>
      <vt:lpstr>$4,000 question</vt:lpstr>
      <vt:lpstr>$4,000 Answer</vt:lpstr>
      <vt:lpstr>$8,000 Question</vt:lpstr>
      <vt:lpstr>$8,000 Answer</vt:lpstr>
      <vt:lpstr>$16,000 Question</vt:lpstr>
      <vt:lpstr>$16,000 Answer</vt:lpstr>
      <vt:lpstr>$32,000 Question</vt:lpstr>
      <vt:lpstr>$32,000 Answer</vt:lpstr>
      <vt:lpstr>$64,000 Question</vt:lpstr>
      <vt:lpstr>$64,000 Answer</vt:lpstr>
      <vt:lpstr>$125,000 Question</vt:lpstr>
      <vt:lpstr>$125,000 Answer</vt:lpstr>
      <vt:lpstr>$250,000 Question</vt:lpstr>
      <vt:lpstr>$250,000 Answer</vt:lpstr>
      <vt:lpstr>$500,000 Question</vt:lpstr>
      <vt:lpstr>$500,000 Answer</vt:lpstr>
      <vt:lpstr>$1,000,000 Question</vt:lpstr>
      <vt:lpstr>$1,000,000 Answer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Jessica</dc:creator>
  <cp:lastModifiedBy>Windows User</cp:lastModifiedBy>
  <cp:revision>24</cp:revision>
  <dcterms:created xsi:type="dcterms:W3CDTF">2014-03-23T17:22:31Z</dcterms:created>
  <dcterms:modified xsi:type="dcterms:W3CDTF">2014-03-25T20:30:33Z</dcterms:modified>
</cp:coreProperties>
</file>